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7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9144000" cy="5143500" type="screen16x9"/>
  <p:notesSz cx="6858000" cy="9144000"/>
  <p:embeddedFontLst>
    <p:embeddedFont>
      <p:font typeface="Arvo" panose="020B060402020202020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Roboto" panose="020B0604020202020204" charset="0"/>
      <p:regular r:id="rId80"/>
      <p:bold r:id="rId81"/>
      <p:italic r:id="rId82"/>
      <p:boldItalic r:id="rId83"/>
    </p:embeddedFont>
    <p:embeddedFont>
      <p:font typeface="Roboto Condensed" panose="020B0604020202020204" charset="0"/>
      <p:regular r:id="rId84"/>
      <p:bold r:id="rId85"/>
      <p:italic r:id="rId86"/>
      <p:boldItalic r:id="rId87"/>
    </p:embeddedFont>
    <p:embeddedFont>
      <p:font typeface="Roboto Condensed Light"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0CDAD4-90E0-4E38-AB4F-874BD4A6B13A}">
  <a:tblStyle styleId="{540CDAD4-90E0-4E38-AB4F-874BD4A6B1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font" Target="fonts/font19.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3296f0d13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3296f0d13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4808d3c8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4808d3c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s the data already clean/structured for your ML problem? If not, how did you prepare the data?</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34808d3c8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34808d3c8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s the data already clean/structured for your ML problem? If not, how did you prepare the data?</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34808d3c8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34808d3c8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s the data already clean/structured for your ML problem? If not, how did you prepare the data?</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349dc2b2f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349dc2b2f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34808d3c8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34808d3c8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s the data already clean/structured for your ML problem? If not, how did you prepare the data?</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349dc2b2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349dc2b2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s the data already clean/structured for your ML problem? If not, how did you prepare the data?</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9d12e2669917c4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9d12e2669917c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c7163279db5efff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c7163279db5eff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first part will be statistical visualisations. </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349dc2b2f_5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349dc2b2f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I will be using 2 csv files and join them together to get a dataframe called jokecat_mean as shown in the orange square. </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3296f0d13_2_1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3296f0d13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that dataframe, 3 visualisations can be plotted.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296f0d13_2_1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296f0d13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should we structure the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This is just a guideline -- feel free to choose your own style, depending on the work you did. You will have 10 minutes, total.</a:t>
            </a:r>
            <a:endParaRPr/>
          </a:p>
          <a:p>
            <a:pPr marL="0" lvl="0" indent="0" algn="l" rtl="0">
              <a:spcBef>
                <a:spcPts val="0"/>
              </a:spcBef>
              <a:spcAft>
                <a:spcPts val="0"/>
              </a:spcAft>
              <a:buNone/>
            </a:pPr>
            <a:endParaRPr/>
          </a:p>
          <a:p>
            <a:pPr marL="0" lvl="0" indent="0" algn="l" rtl="0">
              <a:spcBef>
                <a:spcPts val="0"/>
              </a:spcBef>
              <a:spcAft>
                <a:spcPts val="0"/>
              </a:spcAft>
              <a:buNone/>
            </a:pPr>
            <a:r>
              <a:rPr lang="en"/>
              <a:t>First 3 to 4 minutes of your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You MUST mention which dataset you worked on, and what EXACTLY was your objective.</a:t>
            </a:r>
            <a:endParaRPr/>
          </a:p>
          <a:p>
            <a:pPr marL="0" lvl="0" indent="0" algn="l" rtl="0">
              <a:spcBef>
                <a:spcPts val="0"/>
              </a:spcBef>
              <a:spcAft>
                <a:spcPts val="0"/>
              </a:spcAft>
              <a:buNone/>
            </a:pPr>
            <a:r>
              <a:rPr lang="en"/>
              <a:t>You may then want to BRIEFLY present your Exploratory Data Analysis and observations.</a:t>
            </a:r>
            <a:endParaRPr/>
          </a:p>
          <a:p>
            <a:pPr marL="0" lvl="0" indent="0" algn="l" rtl="0">
              <a:spcBef>
                <a:spcPts val="0"/>
              </a:spcBef>
              <a:spcAft>
                <a:spcPts val="0"/>
              </a:spcAft>
              <a:buNone/>
            </a:pPr>
            <a:r>
              <a:rPr lang="en"/>
              <a:t>If it is an ML project (regression/classification/clustering/anomaly), mention which one(s).</a:t>
            </a:r>
            <a:endParaRPr/>
          </a:p>
          <a:p>
            <a:pPr marL="0" lvl="0" indent="0" algn="l" rtl="0">
              <a:spcBef>
                <a:spcPts val="0"/>
              </a:spcBef>
              <a:spcAft>
                <a:spcPts val="0"/>
              </a:spcAft>
              <a:buNone/>
            </a:pPr>
            <a:r>
              <a:rPr lang="en"/>
              <a:t>You may now briefly clarify why and how the ML problem(s) aim(s) to solve your objective.</a:t>
            </a:r>
            <a:endParaRPr/>
          </a:p>
          <a:p>
            <a:pPr marL="0" lvl="0" indent="0" algn="l" rtl="0">
              <a:spcBef>
                <a:spcPts val="0"/>
              </a:spcBef>
              <a:spcAft>
                <a:spcPts val="0"/>
              </a:spcAft>
              <a:buNone/>
            </a:pPr>
            <a:r>
              <a:rPr lang="en"/>
              <a:t>Next 3 to 4 minutes of your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Is the data already clean/structured for your ML problem? If not, how did you prepare the data?</a:t>
            </a:r>
            <a:endParaRPr/>
          </a:p>
          <a:p>
            <a:pPr marL="0" lvl="0" indent="0" algn="l" rtl="0">
              <a:spcBef>
                <a:spcPts val="0"/>
              </a:spcBef>
              <a:spcAft>
                <a:spcPts val="0"/>
              </a:spcAft>
              <a:buNone/>
            </a:pPr>
            <a:r>
              <a:rPr lang="en"/>
              <a:t>How did you apply ML technique(s) to solve your problem? Which model(s) did you use? Why?</a:t>
            </a:r>
            <a:endParaRPr/>
          </a:p>
          <a:p>
            <a:pPr marL="0" lvl="0" indent="0" algn="l" rtl="0">
              <a:spcBef>
                <a:spcPts val="0"/>
              </a:spcBef>
              <a:spcAft>
                <a:spcPts val="0"/>
              </a:spcAft>
              <a:buNone/>
            </a:pPr>
            <a:r>
              <a:rPr lang="en"/>
              <a:t>Did you only use tools and techniques learned within the course? What else did you learn/try?</a:t>
            </a:r>
            <a:endParaRPr/>
          </a:p>
          <a:p>
            <a:pPr marL="0" lvl="0" indent="0" algn="l" rtl="0">
              <a:spcBef>
                <a:spcPts val="0"/>
              </a:spcBef>
              <a:spcAft>
                <a:spcPts val="0"/>
              </a:spcAft>
              <a:buNone/>
            </a:pPr>
            <a:r>
              <a:rPr lang="en"/>
              <a:t>Last 2 to 3 minutes of your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What is the outcome of your project? Did you meet your initial objective? Anything interesting?</a:t>
            </a:r>
            <a:endParaRPr/>
          </a:p>
          <a:p>
            <a:pPr marL="0" lvl="0" indent="0" algn="l" rtl="0">
              <a:spcBef>
                <a:spcPts val="0"/>
              </a:spcBef>
              <a:spcAft>
                <a:spcPts val="0"/>
              </a:spcAft>
              <a:buNone/>
            </a:pPr>
            <a:r>
              <a:rPr lang="en"/>
              <a:t>You MUST conclude by clearly mentioning who in your team worked on which portion of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3296f0d13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3296f0d1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first will be a Catplot for the type of jokes. From the plot, we can see that references and wordplay type have the most number of jokes.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3296f0d13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3296f0d1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Next, Boxplot for the average ratings per category. The dark category has both the largest median and mean value.</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3296f0d13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3296f0d1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last plot will be a joint plot to see the relation between the mean ratings and length of jokes. From the scatter plot we can see a positive linear relation. </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3296f0d13_0_2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3296f0d13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 heatmap is plotted to find out the correlation value. With a value of 0.63, it justifies that jokes with longer length have higher ratings.</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3296f0d13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3296f0d1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insight derived from the jointplot.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3296f0d13_0_2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3296f0d13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portion will be network visualisations.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349dc2b2f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349dc2b2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dataframes are created for each joke type and we will count the number of repeated words. The picture above is an example of one Dataframe that we use.</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3296f0d13_0_2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3296f0d1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network graphs can be plotted using those dataframes.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3296f0d13_0_2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3296f0d13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Unigram network graph, we can see that political humor have words related to president and Dark type have words like news.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3296f0d13_0_3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83296f0d13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Network graph will be for bigram. Looking at dark type, you can see words like doctor and bad news, good news.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332d7dacb_0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332d7dac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3296f0d13_0_3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3296f0d1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portion will be Text Visualisations.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34808d3c8_2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34808d3c8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We will tokenize the cleaned joke text and find the word count for each token.</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3296f0d13_0_3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3296f0d1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word counter, a countplot and word cloud can be plotted.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3296f0d13_0_3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3296f0d13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countplot. The most frequently used word is ‘says'.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3296f0d13_0_3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83296f0d13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similar word cloud is as shown above. With the largest word been the most count. I will now pass my time back to Sean to talk about our Clustering Model.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3296f0d13_2_2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3296f0d13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I will now pass my time back to Sean to talk about our Clustering Model.</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3296f0d13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83296f0d1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349dc2f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349dc2f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349dc2f4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349dc2f4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349dc2f4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349dc2f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332d7dac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332d7dac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common use of cluster analysis is classification. Subjects are separated into groups so that each subject is more similar to other subjects in its group than to subjects outside the group.</a:t>
            </a:r>
            <a:endParaRPr/>
          </a:p>
          <a:p>
            <a:pPr marL="0" lvl="0" indent="0" algn="l" rtl="0">
              <a:spcBef>
                <a:spcPts val="0"/>
              </a:spcBef>
              <a:spcAft>
                <a:spcPts val="0"/>
              </a:spcAft>
              <a:buNone/>
            </a:pPr>
            <a:r>
              <a:rPr lang="en"/>
              <a:t>We run our cluster analysis with great expectations, hoping to uncover diverse segments with contrasting likes and dislikes of the jokes they rated</a:t>
            </a:r>
            <a:endParaRPr/>
          </a:p>
          <a:p>
            <a:pPr marL="0" lvl="0" indent="0" algn="l" rtl="0">
              <a:spcBef>
                <a:spcPts val="0"/>
              </a:spcBef>
              <a:spcAft>
                <a:spcPts val="0"/>
              </a:spcAft>
              <a:buNone/>
            </a:pPr>
            <a:r>
              <a:rPr lang="en"/>
              <a:t>E.g. In Cluster 2: Strongly like Joke 23 however dislike Joke 1 strongly</a:t>
            </a:r>
            <a:endParaRPr/>
          </a:p>
          <a:p>
            <a:pPr marL="0" lvl="0" indent="0" algn="l" rtl="0">
              <a:spcBef>
                <a:spcPts val="0"/>
              </a:spcBef>
              <a:spcAft>
                <a:spcPts val="0"/>
              </a:spcAft>
              <a:buNone/>
            </a:pPr>
            <a:endParaRPr/>
          </a:p>
          <a:p>
            <a:pPr marL="0" lvl="0" indent="0" algn="l" rtl="0">
              <a:spcBef>
                <a:spcPts val="0"/>
              </a:spcBef>
              <a:spcAft>
                <a:spcPts val="0"/>
              </a:spcAft>
              <a:buNone/>
            </a:pPr>
            <a:r>
              <a:rPr lang="en"/>
              <a:t>Explore how users rate individual jokes</a:t>
            </a:r>
            <a:endParaRPr/>
          </a:p>
          <a:p>
            <a:pPr marL="0" lvl="0" indent="0" algn="l" rtl="0">
              <a:spcBef>
                <a:spcPts val="0"/>
              </a:spcBef>
              <a:spcAft>
                <a:spcPts val="0"/>
              </a:spcAft>
              <a:buNone/>
            </a:pPr>
            <a:endParaRPr/>
          </a:p>
          <a:p>
            <a:pPr marL="0" lvl="0" indent="0" algn="l" rtl="0">
              <a:spcBef>
                <a:spcPts val="0"/>
              </a:spcBef>
              <a:spcAft>
                <a:spcPts val="0"/>
              </a:spcAft>
              <a:buNone/>
            </a:pPr>
            <a:r>
              <a:rPr lang="en"/>
              <a:t>Explore how users rate different type of jokes. To identify whether there's diverse segment/group with contrasting likes and dislikes of various jokes.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349dc2f4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8349dc2f4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349dc2f4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349dc2f4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83296f0d13_2_2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83296f0d13_2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3296f0d13_0_1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83296f0d1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Not going in depth: Just explain that 17 cluster is justifiable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Cluster 3 got the smallest number of user in it (maybe it is a group of user that does not fit to any pattern)</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3296f0d13_2_3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3296f0d13_2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3296f0d13_0_14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3296f0d1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Yong Zhi. For the cluster analysis, we will be looking at cluster 1 and cluster 10</a:t>
            </a:r>
            <a:endParaRPr/>
          </a:p>
          <a:p>
            <a:pPr marL="0" lvl="0" indent="0" algn="l" rtl="0">
              <a:spcBef>
                <a:spcPts val="0"/>
              </a:spcBef>
              <a:spcAft>
                <a:spcPts val="0"/>
              </a:spcAft>
              <a:buClr>
                <a:schemeClr val="dk1"/>
              </a:buClr>
              <a:buSzPts val="1100"/>
              <a:buFont typeface="Arial"/>
              <a:buNone/>
            </a:pPr>
            <a:r>
              <a:rPr lang="en"/>
              <a:t>We choose this two clusters as the number of users in both clusters are similar in size</a:t>
            </a: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8349dc2f44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8349dc2f4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do we analysis the cluster?</a:t>
            </a:r>
            <a:endParaRPr/>
          </a:p>
          <a:p>
            <a:pPr marL="0" lvl="0" indent="0" algn="l" rtl="0">
              <a:spcBef>
                <a:spcPts val="0"/>
              </a:spcBef>
              <a:spcAft>
                <a:spcPts val="0"/>
              </a:spcAft>
              <a:buClr>
                <a:schemeClr val="dk1"/>
              </a:buClr>
              <a:buSzPts val="1100"/>
              <a:buFont typeface="Arial"/>
              <a:buNone/>
            </a:pPr>
            <a:r>
              <a:rPr lang="en"/>
              <a:t>First, we do quick analysis of the heatmap, then we find out the type of jokes the user like in the cluster by counting the number of positive and negative ratings</a:t>
            </a:r>
            <a:endParaRPr/>
          </a:p>
          <a:p>
            <a:pPr marL="0" lvl="0" indent="0" algn="l" rtl="0">
              <a:spcBef>
                <a:spcPts val="0"/>
              </a:spcBef>
              <a:spcAft>
                <a:spcPts val="0"/>
              </a:spcAft>
              <a:buClr>
                <a:schemeClr val="dk1"/>
              </a:buClr>
              <a:buSzPts val="1100"/>
              <a:buFont typeface="Arial"/>
              <a:buNone/>
            </a:pPr>
            <a:r>
              <a:rPr lang="en"/>
              <a:t>Last, we will see which individual joke the users generally like or dislike by looking at the mean rating of the joke</a:t>
            </a: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3296f0d13_0_2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3296f0d13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349dc2b2f_5_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349dc2b2f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First we look at cluster 1, a quick look at the heatmap, we can see some patterns, there are strips of orange vertically which indicates that the users give the joke positive ratings, there are some dark reds which indicate that the users give negative ratings. The chunk of red at the back indicates that the users did not rate or give neutral to the joke.</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349dc2b2f_5_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349dc2b2f_5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Next we move on the bar chart, this are the tables which shows the positive and negative ratings. I added the net rating which is the difference in the positive and negative rating of the joke. We’ll convert this tables into bar chart</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3296f0d13_2_1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3296f0d13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349dc2b2f_5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349dc2b2f_5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 will be examining the net rating bar chart on the right. As you can see all that majority of the users in this cluster gave positive ratings to all jokes.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349dc2b2f_5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8349dc2b2f_5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And from this chart we can say that the users generally like dark and reference joke the most and wordplay jokes the least.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8349dc2b2f_5_1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349dc2b2f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Next will be moving on to the boxplot. This is the table we’ll be using, the average rating of the jokes</a:t>
            </a: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349dc2b2f_5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349dc2b2f_5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the boxplot, we can see the spread of rating that the user give, we can also see the max and min rating of each joke and from there, with that, we can derive which joke had the lowest or highest rating</a:t>
            </a: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83296f0d13_0_2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83296f0d13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Next I will roughly go through cluster 10</a:t>
            </a: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8349dc2b2f_5_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8349dc2b2f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the heatmap, u can see a significant difference from cluster 1, it is mostly red in colour which indicate that the users give low or negative ratings to every joke</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349dc2b2f_5_1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349dc2b2f_5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&lt;skip&gt;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8349dc2b2f_5_1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8349dc2b2f_5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the bar chart, we can see that all jokes are have more negative ratings. However for dark and political, they have about 50/50 in terms of positive and negative rating</a:t>
            </a: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349dc2b2f_5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349dc2b2f_5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From this, we can say that the majority of the users dislike reference and wordplay jokes while dark and political jokes are the least dislike.</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349dc2b2f_5_1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8349dc2b2f_5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&lt;skip&gt;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9d12e2669917c4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9d12e2669917c4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349dc2b2f_5_1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349dc2b2f_5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We’ll move on to the box plot, the spread of ratings is lower than cluster 1 and there are more outliers</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8349dc2b2f_5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8349dc2b2f_5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back to the objective which is the identify if there is a diverse group. The answer is yes there is as there is a contrast between the two clusters. For more indept analysis, you can take a look at the juypter notebook and the codes.</a:t>
            </a:r>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83296f0d13_2_4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83296f0d13_2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83296f0d13_0_1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83296f0d1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our contributions, thank you and we’re open up for questions</a:t>
            </a:r>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83296f0d13_2_7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83296f0d13_2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838ae4eb17_2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838ae4eb17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38439e84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38439e8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838439e84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838439e84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838439e84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838439e84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 sample: number of dimension +1 for our case is 101</a:t>
            </a:r>
            <a:endParaRPr/>
          </a:p>
          <a:p>
            <a:pPr marL="0" lvl="0" indent="0" algn="l" rtl="0">
              <a:spcBef>
                <a:spcPts val="0"/>
              </a:spcBef>
              <a:spcAft>
                <a:spcPts val="0"/>
              </a:spcAft>
              <a:buNone/>
            </a:pPr>
            <a:r>
              <a:rPr lang="en"/>
              <a:t>Cluster -1 refers to point deem as noisy and  hence thrown into this cluster by the scan.</a:t>
            </a:r>
            <a:endParaRPr/>
          </a:p>
          <a:p>
            <a:pPr marL="0" lvl="0" indent="0" algn="l" rtl="0">
              <a:spcBef>
                <a:spcPts val="0"/>
              </a:spcBef>
              <a:spcAft>
                <a:spcPts val="0"/>
              </a:spcAft>
              <a:buNone/>
            </a:pPr>
            <a:r>
              <a:rPr lang="en"/>
              <a:t>OPTICS method of cluster also produce the same result.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349dc2b2f_1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349dc2b2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34808d3c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34808d3c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349dc2b2f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349dc2b2f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6" name="Google Shape;56;p14"/>
          <p:cNvGrpSpPr/>
          <p:nvPr/>
        </p:nvGrpSpPr>
        <p:grpSpPr>
          <a:xfrm>
            <a:off x="0" y="-7088"/>
            <a:ext cx="8661398" cy="5150588"/>
            <a:chOff x="0" y="-7088"/>
            <a:chExt cx="8661398" cy="5150588"/>
          </a:xfrm>
        </p:grpSpPr>
        <p:sp>
          <p:nvSpPr>
            <p:cNvPr id="57" name="Google Shape;57;p14"/>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9" name="Google Shape;59;p14"/>
          <p:cNvGrpSpPr/>
          <p:nvPr/>
        </p:nvGrpSpPr>
        <p:grpSpPr>
          <a:xfrm rot="10800000" flipH="1">
            <a:off x="1" y="1090763"/>
            <a:ext cx="8847502" cy="2961975"/>
            <a:chOff x="-8178042" y="-4493254"/>
            <a:chExt cx="19483598" cy="6522736"/>
          </a:xfrm>
        </p:grpSpPr>
        <p:sp>
          <p:nvSpPr>
            <p:cNvPr id="60" name="Google Shape;60;p14"/>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1" name="Google Shape;61;p14"/>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2" name="Google Shape;62;p14"/>
          <p:cNvGrpSpPr/>
          <p:nvPr/>
        </p:nvGrpSpPr>
        <p:grpSpPr>
          <a:xfrm>
            <a:off x="3677236" y="4278349"/>
            <a:ext cx="5480829" cy="432996"/>
            <a:chOff x="5582265" y="4646738"/>
            <a:chExt cx="5480829" cy="432996"/>
          </a:xfrm>
        </p:grpSpPr>
        <p:sp>
          <p:nvSpPr>
            <p:cNvPr id="63" name="Google Shape;63;p14"/>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4"/>
            <p:cNvGrpSpPr/>
            <p:nvPr/>
          </p:nvGrpSpPr>
          <p:grpSpPr>
            <a:xfrm flipH="1">
              <a:off x="5585232" y="4646738"/>
              <a:ext cx="5477861" cy="304551"/>
              <a:chOff x="-24158748" y="330075"/>
              <a:chExt cx="30568423" cy="1699506"/>
            </a:xfrm>
          </p:grpSpPr>
          <p:sp>
            <p:nvSpPr>
              <p:cNvPr id="65" name="Google Shape;65;p14"/>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67;p14"/>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8"/>
        <p:cNvGrpSpPr/>
        <p:nvPr/>
      </p:nvGrpSpPr>
      <p:grpSpPr>
        <a:xfrm>
          <a:off x="0" y="0"/>
          <a:ext cx="0" cy="0"/>
          <a:chOff x="0" y="0"/>
          <a:chExt cx="0" cy="0"/>
        </a:xfrm>
      </p:grpSpPr>
      <p:sp>
        <p:nvSpPr>
          <p:cNvPr id="69" name="Google Shape;69;p15"/>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0" name="Google Shape;70;p15"/>
          <p:cNvGrpSpPr/>
          <p:nvPr/>
        </p:nvGrpSpPr>
        <p:grpSpPr>
          <a:xfrm>
            <a:off x="0" y="-7088"/>
            <a:ext cx="8661398" cy="5150588"/>
            <a:chOff x="0" y="-7088"/>
            <a:chExt cx="8661398" cy="5150588"/>
          </a:xfrm>
        </p:grpSpPr>
        <p:sp>
          <p:nvSpPr>
            <p:cNvPr id="71" name="Google Shape;71;p15"/>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3" name="Google Shape;73;p15"/>
          <p:cNvGrpSpPr/>
          <p:nvPr/>
        </p:nvGrpSpPr>
        <p:grpSpPr>
          <a:xfrm rot="10800000" flipH="1">
            <a:off x="-2" y="2924826"/>
            <a:ext cx="6589087" cy="2027268"/>
            <a:chOff x="-9894852" y="-4493254"/>
            <a:chExt cx="21200407" cy="6522740"/>
          </a:xfrm>
        </p:grpSpPr>
        <p:sp>
          <p:nvSpPr>
            <p:cNvPr id="74" name="Google Shape;74;p15"/>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5" name="Google Shape;75;p15"/>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6" name="Google Shape;76;p15"/>
          <p:cNvGrpSpPr/>
          <p:nvPr/>
        </p:nvGrpSpPr>
        <p:grpSpPr>
          <a:xfrm>
            <a:off x="6946842" y="4472723"/>
            <a:ext cx="2202830" cy="670795"/>
            <a:chOff x="5575242" y="4472723"/>
            <a:chExt cx="2202830" cy="670795"/>
          </a:xfrm>
        </p:grpSpPr>
        <p:sp>
          <p:nvSpPr>
            <p:cNvPr id="77" name="Google Shape;77;p1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15"/>
            <p:cNvGrpSpPr/>
            <p:nvPr/>
          </p:nvGrpSpPr>
          <p:grpSpPr>
            <a:xfrm flipH="1">
              <a:off x="5734850" y="4472723"/>
              <a:ext cx="2040837" cy="670795"/>
              <a:chOff x="1297954" y="330075"/>
              <a:chExt cx="5169293" cy="1699506"/>
            </a:xfrm>
          </p:grpSpPr>
          <p:sp>
            <p:nvSpPr>
              <p:cNvPr id="79" name="Google Shape;79;p1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5"/>
            <p:cNvGrpSpPr/>
            <p:nvPr/>
          </p:nvGrpSpPr>
          <p:grpSpPr>
            <a:xfrm flipH="1">
              <a:off x="5578209" y="4646738"/>
              <a:ext cx="2199863" cy="304563"/>
              <a:chOff x="-5827153" y="330075"/>
              <a:chExt cx="12276019" cy="1699569"/>
            </a:xfrm>
          </p:grpSpPr>
          <p:sp>
            <p:nvSpPr>
              <p:cNvPr id="82" name="Google Shape;82;p1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15"/>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5" name="Google Shape;85;p15"/>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86" name="Google Shape;86;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7"/>
        <p:cNvGrpSpPr/>
        <p:nvPr/>
      </p:nvGrpSpPr>
      <p:grpSpPr>
        <a:xfrm>
          <a:off x="0" y="0"/>
          <a:ext cx="0" cy="0"/>
          <a:chOff x="0" y="0"/>
          <a:chExt cx="0" cy="0"/>
        </a:xfrm>
      </p:grpSpPr>
      <p:sp>
        <p:nvSpPr>
          <p:cNvPr id="88" name="Google Shape;88;p16"/>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9" name="Google Shape;89;p16"/>
          <p:cNvGrpSpPr/>
          <p:nvPr/>
        </p:nvGrpSpPr>
        <p:grpSpPr>
          <a:xfrm>
            <a:off x="0" y="-7088"/>
            <a:ext cx="8661398" cy="5150588"/>
            <a:chOff x="0" y="-7088"/>
            <a:chExt cx="8661398" cy="5150588"/>
          </a:xfrm>
        </p:grpSpPr>
        <p:sp>
          <p:nvSpPr>
            <p:cNvPr id="90" name="Google Shape;90;p16"/>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92" name="Google Shape;92;p16"/>
          <p:cNvGrpSpPr/>
          <p:nvPr/>
        </p:nvGrpSpPr>
        <p:grpSpPr>
          <a:xfrm rot="10800000" flipH="1">
            <a:off x="1" y="1090763"/>
            <a:ext cx="8847502" cy="2961975"/>
            <a:chOff x="-8178042" y="-4493254"/>
            <a:chExt cx="19483598" cy="6522736"/>
          </a:xfrm>
        </p:grpSpPr>
        <p:sp>
          <p:nvSpPr>
            <p:cNvPr id="93" name="Google Shape;93;p16"/>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94" name="Google Shape;94;p16"/>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95" name="Google Shape;95;p16"/>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96" name="Google Shape;96;p16"/>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9800"/>
                </a:solidFill>
              </a:rPr>
              <a:t>“</a:t>
            </a:r>
            <a:endParaRPr sz="7200" b="1">
              <a:solidFill>
                <a:srgbClr val="FF9800"/>
              </a:solidFill>
            </a:endParaRPr>
          </a:p>
        </p:txBody>
      </p:sp>
      <p:grpSp>
        <p:nvGrpSpPr>
          <p:cNvPr id="97" name="Google Shape;97;p16"/>
          <p:cNvGrpSpPr/>
          <p:nvPr/>
        </p:nvGrpSpPr>
        <p:grpSpPr>
          <a:xfrm>
            <a:off x="6946842" y="4472723"/>
            <a:ext cx="2202830" cy="670795"/>
            <a:chOff x="5575242" y="4472723"/>
            <a:chExt cx="2202830" cy="670795"/>
          </a:xfrm>
        </p:grpSpPr>
        <p:sp>
          <p:nvSpPr>
            <p:cNvPr id="98" name="Google Shape;98;p1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6"/>
            <p:cNvGrpSpPr/>
            <p:nvPr/>
          </p:nvGrpSpPr>
          <p:grpSpPr>
            <a:xfrm flipH="1">
              <a:off x="5734850" y="4472723"/>
              <a:ext cx="2040837" cy="670795"/>
              <a:chOff x="1297954" y="330075"/>
              <a:chExt cx="5169293" cy="1699506"/>
            </a:xfrm>
          </p:grpSpPr>
          <p:sp>
            <p:nvSpPr>
              <p:cNvPr id="100" name="Google Shape;100;p1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16"/>
            <p:cNvGrpSpPr/>
            <p:nvPr/>
          </p:nvGrpSpPr>
          <p:grpSpPr>
            <a:xfrm flipH="1">
              <a:off x="5578209" y="4646738"/>
              <a:ext cx="2199863" cy="304563"/>
              <a:chOff x="-5827153" y="330075"/>
              <a:chExt cx="12276019" cy="1699569"/>
            </a:xfrm>
          </p:grpSpPr>
          <p:sp>
            <p:nvSpPr>
              <p:cNvPr id="103" name="Google Shape;103;p1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105;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06"/>
        <p:cNvGrpSpPr/>
        <p:nvPr/>
      </p:nvGrpSpPr>
      <p:grpSpPr>
        <a:xfrm>
          <a:off x="0" y="0"/>
          <a:ext cx="0" cy="0"/>
          <a:chOff x="0" y="0"/>
          <a:chExt cx="0" cy="0"/>
        </a:xfrm>
      </p:grpSpPr>
      <p:grpSp>
        <p:nvGrpSpPr>
          <p:cNvPr id="107" name="Google Shape;107;p17"/>
          <p:cNvGrpSpPr/>
          <p:nvPr/>
        </p:nvGrpSpPr>
        <p:grpSpPr>
          <a:xfrm>
            <a:off x="-4" y="40"/>
            <a:ext cx="7072430" cy="1327315"/>
            <a:chOff x="-4" y="40"/>
            <a:chExt cx="7072430" cy="1327315"/>
          </a:xfrm>
        </p:grpSpPr>
        <p:sp>
          <p:nvSpPr>
            <p:cNvPr id="108" name="Google Shape;108;p17"/>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9" name="Google Shape;109;p17"/>
            <p:cNvGrpSpPr/>
            <p:nvPr/>
          </p:nvGrpSpPr>
          <p:grpSpPr>
            <a:xfrm rot="10800000" flipH="1">
              <a:off x="3" y="40"/>
              <a:ext cx="6756168" cy="1327315"/>
              <a:chOff x="-2168138" y="330075"/>
              <a:chExt cx="8650663" cy="1699506"/>
            </a:xfrm>
          </p:grpSpPr>
          <p:sp>
            <p:nvSpPr>
              <p:cNvPr id="110" name="Google Shape;110;p17"/>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1" name="Google Shape;111;p17"/>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12" name="Google Shape;112;p17"/>
            <p:cNvGrpSpPr/>
            <p:nvPr/>
          </p:nvGrpSpPr>
          <p:grpSpPr>
            <a:xfrm rot="10800000" flipH="1">
              <a:off x="-4" y="381007"/>
              <a:ext cx="7072430" cy="771744"/>
              <a:chOff x="-9092084" y="330075"/>
              <a:chExt cx="15574609" cy="1699501"/>
            </a:xfrm>
          </p:grpSpPr>
          <p:sp>
            <p:nvSpPr>
              <p:cNvPr id="113" name="Google Shape;113;p17"/>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4" name="Google Shape;114;p17"/>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5" name="Google Shape;115;p17"/>
          <p:cNvGrpSpPr/>
          <p:nvPr/>
        </p:nvGrpSpPr>
        <p:grpSpPr>
          <a:xfrm>
            <a:off x="6946842" y="4472723"/>
            <a:ext cx="2202830" cy="670795"/>
            <a:chOff x="5575242" y="4472723"/>
            <a:chExt cx="2202830" cy="670795"/>
          </a:xfrm>
        </p:grpSpPr>
        <p:sp>
          <p:nvSpPr>
            <p:cNvPr id="116" name="Google Shape;116;p17"/>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7"/>
            <p:cNvGrpSpPr/>
            <p:nvPr/>
          </p:nvGrpSpPr>
          <p:grpSpPr>
            <a:xfrm flipH="1">
              <a:off x="5734850" y="4472723"/>
              <a:ext cx="2040837" cy="670795"/>
              <a:chOff x="1297954" y="330075"/>
              <a:chExt cx="5169293" cy="1699506"/>
            </a:xfrm>
          </p:grpSpPr>
          <p:sp>
            <p:nvSpPr>
              <p:cNvPr id="118" name="Google Shape;118;p17"/>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7"/>
            <p:cNvGrpSpPr/>
            <p:nvPr/>
          </p:nvGrpSpPr>
          <p:grpSpPr>
            <a:xfrm flipH="1">
              <a:off x="5578209" y="4646738"/>
              <a:ext cx="2199863" cy="304563"/>
              <a:chOff x="-5827153" y="330075"/>
              <a:chExt cx="12276019" cy="1699569"/>
            </a:xfrm>
          </p:grpSpPr>
          <p:sp>
            <p:nvSpPr>
              <p:cNvPr id="121" name="Google Shape;121;p17"/>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 name="Google Shape;123;p17"/>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4" name="Google Shape;124;p17"/>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125" name="Google Shape;125;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6"/>
        <p:cNvGrpSpPr/>
        <p:nvPr/>
      </p:nvGrpSpPr>
      <p:grpSpPr>
        <a:xfrm>
          <a:off x="0" y="0"/>
          <a:ext cx="0" cy="0"/>
          <a:chOff x="0" y="0"/>
          <a:chExt cx="0" cy="0"/>
        </a:xfrm>
      </p:grpSpPr>
      <p:grpSp>
        <p:nvGrpSpPr>
          <p:cNvPr id="127" name="Google Shape;127;p18"/>
          <p:cNvGrpSpPr/>
          <p:nvPr/>
        </p:nvGrpSpPr>
        <p:grpSpPr>
          <a:xfrm>
            <a:off x="-4" y="40"/>
            <a:ext cx="7072430" cy="1327315"/>
            <a:chOff x="-4" y="40"/>
            <a:chExt cx="7072430" cy="1327315"/>
          </a:xfrm>
        </p:grpSpPr>
        <p:sp>
          <p:nvSpPr>
            <p:cNvPr id="128" name="Google Shape;128;p18"/>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9" name="Google Shape;129;p18"/>
            <p:cNvGrpSpPr/>
            <p:nvPr/>
          </p:nvGrpSpPr>
          <p:grpSpPr>
            <a:xfrm rot="10800000" flipH="1">
              <a:off x="3" y="40"/>
              <a:ext cx="6756168" cy="1327315"/>
              <a:chOff x="-2168138" y="330075"/>
              <a:chExt cx="8650663" cy="1699506"/>
            </a:xfrm>
          </p:grpSpPr>
          <p:sp>
            <p:nvSpPr>
              <p:cNvPr id="130" name="Google Shape;130;p18"/>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1" name="Google Shape;131;p18"/>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2" name="Google Shape;132;p18"/>
            <p:cNvGrpSpPr/>
            <p:nvPr/>
          </p:nvGrpSpPr>
          <p:grpSpPr>
            <a:xfrm rot="10800000" flipH="1">
              <a:off x="-4" y="381007"/>
              <a:ext cx="7072430" cy="771744"/>
              <a:chOff x="-9092084" y="330075"/>
              <a:chExt cx="15574609" cy="1699501"/>
            </a:xfrm>
          </p:grpSpPr>
          <p:sp>
            <p:nvSpPr>
              <p:cNvPr id="133" name="Google Shape;133;p1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4" name="Google Shape;134;p18"/>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5" name="Google Shape;135;p18"/>
          <p:cNvGrpSpPr/>
          <p:nvPr/>
        </p:nvGrpSpPr>
        <p:grpSpPr>
          <a:xfrm>
            <a:off x="6946842" y="4472723"/>
            <a:ext cx="2202830" cy="670795"/>
            <a:chOff x="5575242" y="4472723"/>
            <a:chExt cx="2202830" cy="670795"/>
          </a:xfrm>
        </p:grpSpPr>
        <p:sp>
          <p:nvSpPr>
            <p:cNvPr id="136" name="Google Shape;136;p1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8"/>
            <p:cNvGrpSpPr/>
            <p:nvPr/>
          </p:nvGrpSpPr>
          <p:grpSpPr>
            <a:xfrm flipH="1">
              <a:off x="5734850" y="4472723"/>
              <a:ext cx="2040837" cy="670795"/>
              <a:chOff x="1297954" y="330075"/>
              <a:chExt cx="5169293" cy="1699506"/>
            </a:xfrm>
          </p:grpSpPr>
          <p:sp>
            <p:nvSpPr>
              <p:cNvPr id="138" name="Google Shape;138;p18"/>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18"/>
            <p:cNvGrpSpPr/>
            <p:nvPr/>
          </p:nvGrpSpPr>
          <p:grpSpPr>
            <a:xfrm flipH="1">
              <a:off x="5578209" y="4646738"/>
              <a:ext cx="2199863" cy="304563"/>
              <a:chOff x="-5827153" y="330075"/>
              <a:chExt cx="12276019" cy="1699569"/>
            </a:xfrm>
          </p:grpSpPr>
          <p:sp>
            <p:nvSpPr>
              <p:cNvPr id="141" name="Google Shape;141;p1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 name="Google Shape;143;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4" name="Google Shape;144;p18"/>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45" name="Google Shape;145;p18"/>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46" name="Google Shape;146;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7"/>
        <p:cNvGrpSpPr/>
        <p:nvPr/>
      </p:nvGrpSpPr>
      <p:grpSpPr>
        <a:xfrm>
          <a:off x="0" y="0"/>
          <a:ext cx="0" cy="0"/>
          <a:chOff x="0" y="0"/>
          <a:chExt cx="0" cy="0"/>
        </a:xfrm>
      </p:grpSpPr>
      <p:grpSp>
        <p:nvGrpSpPr>
          <p:cNvPr id="148" name="Google Shape;148;p19"/>
          <p:cNvGrpSpPr/>
          <p:nvPr/>
        </p:nvGrpSpPr>
        <p:grpSpPr>
          <a:xfrm>
            <a:off x="-4" y="40"/>
            <a:ext cx="7072430" cy="1327315"/>
            <a:chOff x="-4" y="40"/>
            <a:chExt cx="7072430" cy="1327315"/>
          </a:xfrm>
        </p:grpSpPr>
        <p:sp>
          <p:nvSpPr>
            <p:cNvPr id="149" name="Google Shape;149;p19"/>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50" name="Google Shape;150;p19"/>
            <p:cNvGrpSpPr/>
            <p:nvPr/>
          </p:nvGrpSpPr>
          <p:grpSpPr>
            <a:xfrm rot="10800000" flipH="1">
              <a:off x="3" y="40"/>
              <a:ext cx="6756168" cy="1327315"/>
              <a:chOff x="-2168138" y="330075"/>
              <a:chExt cx="8650663" cy="1699506"/>
            </a:xfrm>
          </p:grpSpPr>
          <p:sp>
            <p:nvSpPr>
              <p:cNvPr id="151" name="Google Shape;151;p19"/>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52" name="Google Shape;152;p19"/>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53" name="Google Shape;153;p19"/>
            <p:cNvGrpSpPr/>
            <p:nvPr/>
          </p:nvGrpSpPr>
          <p:grpSpPr>
            <a:xfrm rot="10800000" flipH="1">
              <a:off x="-4" y="381007"/>
              <a:ext cx="7072430" cy="771744"/>
              <a:chOff x="-9092084" y="330075"/>
              <a:chExt cx="15574609" cy="1699501"/>
            </a:xfrm>
          </p:grpSpPr>
          <p:sp>
            <p:nvSpPr>
              <p:cNvPr id="154" name="Google Shape;154;p19"/>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55" name="Google Shape;155;p19"/>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56" name="Google Shape;156;p19"/>
          <p:cNvGrpSpPr/>
          <p:nvPr/>
        </p:nvGrpSpPr>
        <p:grpSpPr>
          <a:xfrm>
            <a:off x="6946842" y="4472723"/>
            <a:ext cx="2202830" cy="670795"/>
            <a:chOff x="5575242" y="4472723"/>
            <a:chExt cx="2202830" cy="670795"/>
          </a:xfrm>
        </p:grpSpPr>
        <p:sp>
          <p:nvSpPr>
            <p:cNvPr id="157" name="Google Shape;157;p19"/>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9"/>
            <p:cNvGrpSpPr/>
            <p:nvPr/>
          </p:nvGrpSpPr>
          <p:grpSpPr>
            <a:xfrm flipH="1">
              <a:off x="5734850" y="4472723"/>
              <a:ext cx="2040837" cy="670795"/>
              <a:chOff x="1297954" y="330075"/>
              <a:chExt cx="5169293" cy="1699506"/>
            </a:xfrm>
          </p:grpSpPr>
          <p:sp>
            <p:nvSpPr>
              <p:cNvPr id="159" name="Google Shape;159;p19"/>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9"/>
            <p:cNvGrpSpPr/>
            <p:nvPr/>
          </p:nvGrpSpPr>
          <p:grpSpPr>
            <a:xfrm flipH="1">
              <a:off x="5578209" y="4646738"/>
              <a:ext cx="2199863" cy="304563"/>
              <a:chOff x="-5827153" y="330075"/>
              <a:chExt cx="12276019" cy="1699569"/>
            </a:xfrm>
          </p:grpSpPr>
          <p:sp>
            <p:nvSpPr>
              <p:cNvPr id="162" name="Google Shape;162;p19"/>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 name="Google Shape;164;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65" name="Google Shape;165;p19"/>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66" name="Google Shape;166;p19"/>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67" name="Google Shape;167;p19"/>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68" name="Google Shape;168;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grpSp>
        <p:nvGrpSpPr>
          <p:cNvPr id="170" name="Google Shape;170;p20"/>
          <p:cNvGrpSpPr/>
          <p:nvPr/>
        </p:nvGrpSpPr>
        <p:grpSpPr>
          <a:xfrm>
            <a:off x="-4" y="40"/>
            <a:ext cx="7072430" cy="1327315"/>
            <a:chOff x="-4" y="40"/>
            <a:chExt cx="7072430" cy="1327315"/>
          </a:xfrm>
        </p:grpSpPr>
        <p:sp>
          <p:nvSpPr>
            <p:cNvPr id="171" name="Google Shape;171;p20"/>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72" name="Google Shape;172;p20"/>
            <p:cNvGrpSpPr/>
            <p:nvPr/>
          </p:nvGrpSpPr>
          <p:grpSpPr>
            <a:xfrm rot="10800000" flipH="1">
              <a:off x="3" y="40"/>
              <a:ext cx="6756168" cy="1327315"/>
              <a:chOff x="-2168138" y="330075"/>
              <a:chExt cx="8650663" cy="1699506"/>
            </a:xfrm>
          </p:grpSpPr>
          <p:sp>
            <p:nvSpPr>
              <p:cNvPr id="173" name="Google Shape;173;p20"/>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74" name="Google Shape;174;p20"/>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5" name="Google Shape;175;p20"/>
            <p:cNvGrpSpPr/>
            <p:nvPr/>
          </p:nvGrpSpPr>
          <p:grpSpPr>
            <a:xfrm rot="10800000" flipH="1">
              <a:off x="-4" y="381007"/>
              <a:ext cx="7072430" cy="771744"/>
              <a:chOff x="-9092084" y="330075"/>
              <a:chExt cx="15574609" cy="1699501"/>
            </a:xfrm>
          </p:grpSpPr>
          <p:sp>
            <p:nvSpPr>
              <p:cNvPr id="176" name="Google Shape;176;p20"/>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77" name="Google Shape;177;p20"/>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78" name="Google Shape;178;p20"/>
          <p:cNvGrpSpPr/>
          <p:nvPr/>
        </p:nvGrpSpPr>
        <p:grpSpPr>
          <a:xfrm>
            <a:off x="6946842" y="4472723"/>
            <a:ext cx="2202830" cy="670795"/>
            <a:chOff x="5575242" y="4472723"/>
            <a:chExt cx="2202830" cy="670795"/>
          </a:xfrm>
        </p:grpSpPr>
        <p:sp>
          <p:nvSpPr>
            <p:cNvPr id="179" name="Google Shape;179;p2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0"/>
            <p:cNvGrpSpPr/>
            <p:nvPr/>
          </p:nvGrpSpPr>
          <p:grpSpPr>
            <a:xfrm flipH="1">
              <a:off x="5734850" y="4472723"/>
              <a:ext cx="2040837" cy="670795"/>
              <a:chOff x="1297954" y="330075"/>
              <a:chExt cx="5169293" cy="1699506"/>
            </a:xfrm>
          </p:grpSpPr>
          <p:sp>
            <p:nvSpPr>
              <p:cNvPr id="181" name="Google Shape;181;p2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0"/>
            <p:cNvGrpSpPr/>
            <p:nvPr/>
          </p:nvGrpSpPr>
          <p:grpSpPr>
            <a:xfrm flipH="1">
              <a:off x="5578209" y="4646738"/>
              <a:ext cx="2199863" cy="304563"/>
              <a:chOff x="-5827153" y="330075"/>
              <a:chExt cx="12276019" cy="1699569"/>
            </a:xfrm>
          </p:grpSpPr>
          <p:sp>
            <p:nvSpPr>
              <p:cNvPr id="184" name="Google Shape;184;p2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 name="Google Shape;186;p2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87" name="Google Shape;187;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8"/>
        <p:cNvGrpSpPr/>
        <p:nvPr/>
      </p:nvGrpSpPr>
      <p:grpSpPr>
        <a:xfrm>
          <a:off x="0" y="0"/>
          <a:ext cx="0" cy="0"/>
          <a:chOff x="0" y="0"/>
          <a:chExt cx="0" cy="0"/>
        </a:xfrm>
      </p:grpSpPr>
      <p:grpSp>
        <p:nvGrpSpPr>
          <p:cNvPr id="189" name="Google Shape;189;p21"/>
          <p:cNvGrpSpPr/>
          <p:nvPr/>
        </p:nvGrpSpPr>
        <p:grpSpPr>
          <a:xfrm>
            <a:off x="2466164" y="4608760"/>
            <a:ext cx="6686825" cy="534825"/>
            <a:chOff x="5589288" y="4472723"/>
            <a:chExt cx="6686825" cy="670795"/>
          </a:xfrm>
        </p:grpSpPr>
        <p:sp>
          <p:nvSpPr>
            <p:cNvPr id="190" name="Google Shape;190;p21"/>
            <p:cNvSpPr/>
            <p:nvPr/>
          </p:nvSpPr>
          <p:spPr>
            <a:xfrm rot="10800000">
              <a:off x="5589288"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21"/>
            <p:cNvGrpSpPr/>
            <p:nvPr/>
          </p:nvGrpSpPr>
          <p:grpSpPr>
            <a:xfrm flipH="1">
              <a:off x="5748896" y="4472723"/>
              <a:ext cx="6527217" cy="670795"/>
              <a:chOff x="-10101302" y="330075"/>
              <a:chExt cx="16532971" cy="1699506"/>
            </a:xfrm>
          </p:grpSpPr>
          <p:sp>
            <p:nvSpPr>
              <p:cNvPr id="192" name="Google Shape;192;p21"/>
              <p:cNvSpPr/>
              <p:nvPr/>
            </p:nvSpPr>
            <p:spPr>
              <a:xfrm>
                <a:off x="-10101302" y="330081"/>
                <a:ext cx="148464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4732169"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21"/>
            <p:cNvGrpSpPr/>
            <p:nvPr/>
          </p:nvGrpSpPr>
          <p:grpSpPr>
            <a:xfrm flipH="1">
              <a:off x="5592255" y="4646738"/>
              <a:ext cx="6682918" cy="304563"/>
              <a:chOff x="-30922586" y="330075"/>
              <a:chExt cx="37293070" cy="1699569"/>
            </a:xfrm>
          </p:grpSpPr>
          <p:sp>
            <p:nvSpPr>
              <p:cNvPr id="195" name="Google Shape;195;p21"/>
              <p:cNvSpPr/>
              <p:nvPr/>
            </p:nvSpPr>
            <p:spPr>
              <a:xfrm>
                <a:off x="-30922586" y="330144"/>
                <a:ext cx="355881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4670984"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7" name="Google Shape;197;p21"/>
          <p:cNvSpPr txBox="1">
            <a:spLocks noGrp="1"/>
          </p:cNvSpPr>
          <p:nvPr>
            <p:ph type="sldNum" idx="12"/>
          </p:nvPr>
        </p:nvSpPr>
        <p:spPr>
          <a:xfrm>
            <a:off x="7618000" y="47127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98" name="Google Shape;198;p21"/>
          <p:cNvGrpSpPr/>
          <p:nvPr/>
        </p:nvGrpSpPr>
        <p:grpSpPr>
          <a:xfrm rot="10800000">
            <a:off x="-8" y="-2"/>
            <a:ext cx="2202830" cy="670795"/>
            <a:chOff x="5575242" y="4472723"/>
            <a:chExt cx="2202830" cy="670795"/>
          </a:xfrm>
        </p:grpSpPr>
        <p:sp>
          <p:nvSpPr>
            <p:cNvPr id="199" name="Google Shape;199;p21"/>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21"/>
            <p:cNvGrpSpPr/>
            <p:nvPr/>
          </p:nvGrpSpPr>
          <p:grpSpPr>
            <a:xfrm flipH="1">
              <a:off x="5734850" y="4472723"/>
              <a:ext cx="2040837" cy="670795"/>
              <a:chOff x="1297954" y="330075"/>
              <a:chExt cx="5169293" cy="1699506"/>
            </a:xfrm>
          </p:grpSpPr>
          <p:sp>
            <p:nvSpPr>
              <p:cNvPr id="201" name="Google Shape;201;p21"/>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1"/>
            <p:cNvGrpSpPr/>
            <p:nvPr/>
          </p:nvGrpSpPr>
          <p:grpSpPr>
            <a:xfrm flipH="1">
              <a:off x="5578209" y="4646738"/>
              <a:ext cx="2199863" cy="304563"/>
              <a:chOff x="-5827153" y="330075"/>
              <a:chExt cx="12276019" cy="1699569"/>
            </a:xfrm>
          </p:grpSpPr>
          <p:sp>
            <p:nvSpPr>
              <p:cNvPr id="204" name="Google Shape;204;p21"/>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type="blank">
  <p:cSld name="BLANK">
    <p:spTree>
      <p:nvGrpSpPr>
        <p:cNvPr id="1" name="Shape 206"/>
        <p:cNvGrpSpPr/>
        <p:nvPr/>
      </p:nvGrpSpPr>
      <p:grpSpPr>
        <a:xfrm>
          <a:off x="0" y="0"/>
          <a:ext cx="0" cy="0"/>
          <a:chOff x="0" y="0"/>
          <a:chExt cx="0" cy="0"/>
        </a:xfrm>
      </p:grpSpPr>
      <p:sp>
        <p:nvSpPr>
          <p:cNvPr id="207" name="Google Shape;207;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08" name="Google Shape;208;p22"/>
          <p:cNvGrpSpPr/>
          <p:nvPr/>
        </p:nvGrpSpPr>
        <p:grpSpPr>
          <a:xfrm>
            <a:off x="6946842" y="4472723"/>
            <a:ext cx="2202830" cy="670795"/>
            <a:chOff x="5575242" y="4472723"/>
            <a:chExt cx="2202830" cy="670795"/>
          </a:xfrm>
        </p:grpSpPr>
        <p:sp>
          <p:nvSpPr>
            <p:cNvPr id="209" name="Google Shape;209;p22"/>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2"/>
            <p:cNvGrpSpPr/>
            <p:nvPr/>
          </p:nvGrpSpPr>
          <p:grpSpPr>
            <a:xfrm flipH="1">
              <a:off x="5734850" y="4472723"/>
              <a:ext cx="2040837" cy="670795"/>
              <a:chOff x="1297954" y="330075"/>
              <a:chExt cx="5169293" cy="1699506"/>
            </a:xfrm>
          </p:grpSpPr>
          <p:sp>
            <p:nvSpPr>
              <p:cNvPr id="211" name="Google Shape;211;p22"/>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2"/>
            <p:cNvGrpSpPr/>
            <p:nvPr/>
          </p:nvGrpSpPr>
          <p:grpSpPr>
            <a:xfrm flipH="1">
              <a:off x="5578209" y="4646738"/>
              <a:ext cx="2199863" cy="304563"/>
              <a:chOff x="-5827153" y="330075"/>
              <a:chExt cx="12276019" cy="1699569"/>
            </a:xfrm>
          </p:grpSpPr>
          <p:sp>
            <p:nvSpPr>
              <p:cNvPr id="214" name="Google Shape;214;p22"/>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 name="Google Shape;216;p22"/>
          <p:cNvGrpSpPr/>
          <p:nvPr/>
        </p:nvGrpSpPr>
        <p:grpSpPr>
          <a:xfrm rot="10800000">
            <a:off x="-8" y="-2"/>
            <a:ext cx="2202830" cy="670795"/>
            <a:chOff x="5575242" y="4472723"/>
            <a:chExt cx="2202830" cy="670795"/>
          </a:xfrm>
        </p:grpSpPr>
        <p:sp>
          <p:nvSpPr>
            <p:cNvPr id="217" name="Google Shape;217;p22"/>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flipH="1">
              <a:off x="5734850" y="4472723"/>
              <a:ext cx="2040837" cy="670795"/>
              <a:chOff x="1297954" y="330075"/>
              <a:chExt cx="5169293" cy="1699506"/>
            </a:xfrm>
          </p:grpSpPr>
          <p:sp>
            <p:nvSpPr>
              <p:cNvPr id="219" name="Google Shape;219;p22"/>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2"/>
            <p:cNvGrpSpPr/>
            <p:nvPr/>
          </p:nvGrpSpPr>
          <p:grpSpPr>
            <a:xfrm flipH="1">
              <a:off x="5578209" y="4646738"/>
              <a:ext cx="2199863" cy="304563"/>
              <a:chOff x="-5827153" y="330075"/>
              <a:chExt cx="12276019" cy="1699569"/>
            </a:xfrm>
          </p:grpSpPr>
          <p:sp>
            <p:nvSpPr>
              <p:cNvPr id="222" name="Google Shape;222;p22"/>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22"/>
          <p:cNvSpPr txBox="1">
            <a:spLocks noGrp="1"/>
          </p:cNvSpPr>
          <p:nvPr>
            <p:ph type="sldNum" idx="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52" name="Google Shape;52;p13"/>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53" name="Google Shape;53;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akaashjois/jester-collaborative-filtering-dataset"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3"/>
          <p:cNvSpPr txBox="1">
            <a:spLocks noGrp="1"/>
          </p:cNvSpPr>
          <p:nvPr>
            <p:ph type="ctrTitle"/>
          </p:nvPr>
        </p:nvSpPr>
        <p:spPr>
          <a:xfrm>
            <a:off x="621650" y="2724150"/>
            <a:ext cx="7091400" cy="101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CZ1015- FSP3 (Team 08)</a:t>
            </a:r>
            <a:endParaRPr dirty="0"/>
          </a:p>
          <a:p>
            <a:pPr marL="0" lvl="0" indent="0" algn="l" rtl="0">
              <a:spcBef>
                <a:spcPts val="0"/>
              </a:spcBef>
              <a:spcAft>
                <a:spcPts val="0"/>
              </a:spcAft>
              <a:buNone/>
            </a:pPr>
            <a:endParaRPr sz="600" dirty="0"/>
          </a:p>
          <a:p>
            <a:pPr marL="0" lvl="0" indent="0" algn="l" rtl="0">
              <a:spcBef>
                <a:spcPts val="0"/>
              </a:spcBef>
              <a:spcAft>
                <a:spcPts val="0"/>
              </a:spcAft>
              <a:buNone/>
            </a:pPr>
            <a:r>
              <a:rPr lang="en" sz="1600" dirty="0"/>
              <a:t>Done by:</a:t>
            </a:r>
            <a:endParaRPr sz="1600" dirty="0"/>
          </a:p>
          <a:p>
            <a:pPr marL="0" lvl="0" indent="0" algn="l" rtl="0">
              <a:spcBef>
                <a:spcPts val="0"/>
              </a:spcBef>
              <a:spcAft>
                <a:spcPts val="0"/>
              </a:spcAft>
              <a:buNone/>
            </a:pPr>
            <a:endParaRPr sz="1200" dirty="0"/>
          </a:p>
          <a:p>
            <a:pPr marL="0" lvl="0" indent="0" algn="l" rtl="0">
              <a:spcBef>
                <a:spcPts val="0"/>
              </a:spcBef>
              <a:spcAft>
                <a:spcPts val="0"/>
              </a:spcAft>
              <a:buNone/>
            </a:pPr>
            <a:endParaRPr sz="600" dirty="0"/>
          </a:p>
          <a:p>
            <a:pPr marL="0" marR="1092200" lvl="0" indent="0" algn="l" rtl="0">
              <a:lnSpc>
                <a:spcPct val="180000"/>
              </a:lnSpc>
              <a:spcBef>
                <a:spcPts val="0"/>
              </a:spcBef>
              <a:spcAft>
                <a:spcPts val="0"/>
              </a:spcAft>
              <a:buClr>
                <a:schemeClr val="dk1"/>
              </a:buClr>
              <a:buSzPts val="1100"/>
              <a:buFont typeface="Arial"/>
              <a:buNone/>
            </a:pPr>
            <a:r>
              <a:rPr lang="en" sz="1500" b="0" dirty="0">
                <a:solidFill>
                  <a:schemeClr val="lt1"/>
                </a:solidFill>
              </a:rPr>
              <a:t>TAN MEI XUAN </a:t>
            </a:r>
            <a:br>
              <a:rPr lang="en" sz="1500" b="0" dirty="0">
                <a:solidFill>
                  <a:schemeClr val="lt1"/>
                </a:solidFill>
              </a:rPr>
            </a:br>
            <a:r>
              <a:rPr lang="pl-PL" sz="1500" b="0" dirty="0">
                <a:solidFill>
                  <a:schemeClr val="lt1"/>
                </a:solidFill>
              </a:rPr>
              <a:t>SEAH YONG ZHI </a:t>
            </a:r>
            <a:br>
              <a:rPr lang="en-US" sz="1500" b="0" dirty="0">
                <a:solidFill>
                  <a:schemeClr val="lt1"/>
                </a:solidFill>
              </a:rPr>
            </a:br>
            <a:r>
              <a:rPr lang="en" sz="1500" b="0" dirty="0"/>
              <a:t>GOH CHENG GUAN, CLIVE</a:t>
            </a:r>
            <a:endParaRPr sz="1200" b="0" dirty="0"/>
          </a:p>
          <a:p>
            <a:pPr marL="0" marR="1092200" lvl="0" indent="0" algn="l" rtl="0">
              <a:lnSpc>
                <a:spcPct val="180000"/>
              </a:lnSpc>
              <a:spcBef>
                <a:spcPts val="0"/>
              </a:spcBef>
              <a:spcAft>
                <a:spcPts val="0"/>
              </a:spcAft>
              <a:buClr>
                <a:schemeClr val="dk1"/>
              </a:buClr>
              <a:buSzPts val="1100"/>
              <a:buFont typeface="Arial"/>
              <a:buNone/>
            </a:pPr>
            <a:endParaRPr sz="1200" b="0" dirty="0"/>
          </a:p>
          <a:p>
            <a:pPr marL="0" marR="1092200" lvl="0" indent="0" algn="l" rtl="0">
              <a:lnSpc>
                <a:spcPct val="180000"/>
              </a:lnSpc>
              <a:spcBef>
                <a:spcPts val="0"/>
              </a:spcBef>
              <a:spcAft>
                <a:spcPts val="0"/>
              </a:spcAft>
              <a:buClr>
                <a:schemeClr val="dk1"/>
              </a:buClr>
              <a:buSzPts val="1100"/>
              <a:buFont typeface="Arial"/>
              <a:buNone/>
            </a:pPr>
            <a:endParaRPr sz="1200" b="0" dirty="0"/>
          </a:p>
          <a:p>
            <a:pPr marL="0" lvl="0" indent="0" algn="l" rtl="0">
              <a:spcBef>
                <a:spcPts val="0"/>
              </a:spcBef>
              <a:spcAft>
                <a:spcPts val="0"/>
              </a:spcAft>
              <a:buNone/>
            </a:pP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body" idx="1"/>
          </p:nvPr>
        </p:nvSpPr>
        <p:spPr>
          <a:xfrm>
            <a:off x="232200" y="1293000"/>
            <a:ext cx="8679600" cy="344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Font typeface="Roboto Condensed"/>
              <a:buChar char="▰"/>
            </a:pPr>
            <a:r>
              <a:rPr lang="en">
                <a:latin typeface="Roboto Condensed"/>
                <a:ea typeface="Roboto Condensed"/>
                <a:cs typeface="Roboto Condensed"/>
                <a:sym typeface="Roboto Condensed"/>
              </a:rPr>
              <a:t>Categories them into 6 different type of jokes</a:t>
            </a:r>
            <a:endParaRPr>
              <a:latin typeface="Roboto Condensed"/>
              <a:ea typeface="Roboto Condensed"/>
              <a:cs typeface="Roboto Condensed"/>
              <a:sym typeface="Roboto Condensed"/>
            </a:endParaRPr>
          </a:p>
          <a:p>
            <a:pPr marL="914400" lvl="1" indent="-381000" algn="l" rtl="0">
              <a:lnSpc>
                <a:spcPct val="115000"/>
              </a:lnSpc>
              <a:spcBef>
                <a:spcPts val="0"/>
              </a:spcBef>
              <a:spcAft>
                <a:spcPts val="0"/>
              </a:spcAft>
              <a:buSzPts val="2400"/>
              <a:buFont typeface="Roboto Condensed"/>
              <a:buChar char="▻"/>
            </a:pPr>
            <a:r>
              <a:rPr lang="en" sz="2000">
                <a:solidFill>
                  <a:schemeClr val="dk1"/>
                </a:solidFill>
                <a:latin typeface="Roboto Condensed"/>
                <a:ea typeface="Roboto Condensed"/>
                <a:cs typeface="Roboto Condensed"/>
                <a:sym typeface="Roboto Condensed"/>
              </a:rPr>
              <a:t>Dark: Jokes dealing with a pessimistic outlook like death</a:t>
            </a:r>
            <a:endParaRPr sz="2000">
              <a:solidFill>
                <a:schemeClr val="dk1"/>
              </a:solidFill>
              <a:latin typeface="Roboto Condensed"/>
              <a:ea typeface="Roboto Condensed"/>
              <a:cs typeface="Roboto Condensed"/>
              <a:sym typeface="Roboto Condensed"/>
            </a:endParaRPr>
          </a:p>
          <a:p>
            <a:pPr marL="914400" lvl="1" indent="-381000" algn="l" rtl="0">
              <a:lnSpc>
                <a:spcPct val="115000"/>
              </a:lnSpc>
              <a:spcBef>
                <a:spcPts val="0"/>
              </a:spcBef>
              <a:spcAft>
                <a:spcPts val="0"/>
              </a:spcAft>
              <a:buSzPts val="2400"/>
              <a:buFont typeface="Roboto Condensed"/>
              <a:buChar char="▻"/>
            </a:pPr>
            <a:r>
              <a:rPr lang="en" sz="2000">
                <a:solidFill>
                  <a:schemeClr val="dk1"/>
                </a:solidFill>
                <a:latin typeface="Roboto Condensed"/>
                <a:ea typeface="Roboto Condensed"/>
                <a:cs typeface="Roboto Condensed"/>
                <a:sym typeface="Roboto Condensed"/>
              </a:rPr>
              <a:t>Ironic: Intended meaning is opposite of literal meaning</a:t>
            </a:r>
            <a:endParaRPr sz="2000">
              <a:solidFill>
                <a:schemeClr val="dk1"/>
              </a:solidFill>
              <a:latin typeface="Roboto Condensed"/>
              <a:ea typeface="Roboto Condensed"/>
              <a:cs typeface="Roboto Condensed"/>
              <a:sym typeface="Roboto Condensed"/>
            </a:endParaRPr>
          </a:p>
          <a:p>
            <a:pPr marL="914400" lvl="1" indent="-381000" algn="l" rtl="0">
              <a:lnSpc>
                <a:spcPct val="115000"/>
              </a:lnSpc>
              <a:spcBef>
                <a:spcPts val="0"/>
              </a:spcBef>
              <a:spcAft>
                <a:spcPts val="0"/>
              </a:spcAft>
              <a:buSzPts val="2400"/>
              <a:buFont typeface="Roboto Condensed"/>
              <a:buChar char="▻"/>
            </a:pPr>
            <a:r>
              <a:rPr lang="en" sz="2000">
                <a:solidFill>
                  <a:schemeClr val="dk1"/>
                </a:solidFill>
                <a:latin typeface="Roboto Condensed"/>
                <a:ea typeface="Roboto Condensed"/>
                <a:cs typeface="Roboto Condensed"/>
                <a:sym typeface="Roboto Condensed"/>
              </a:rPr>
              <a:t>Juvenile: Jokes involving childish themes like name-calling</a:t>
            </a:r>
            <a:endParaRPr sz="2000">
              <a:solidFill>
                <a:schemeClr val="dk1"/>
              </a:solidFill>
              <a:latin typeface="Roboto Condensed"/>
              <a:ea typeface="Roboto Condensed"/>
              <a:cs typeface="Roboto Condensed"/>
              <a:sym typeface="Roboto Condensed"/>
            </a:endParaRPr>
          </a:p>
          <a:p>
            <a:pPr marL="914400" lvl="1" indent="-381000" algn="l" rtl="0">
              <a:lnSpc>
                <a:spcPct val="115000"/>
              </a:lnSpc>
              <a:spcBef>
                <a:spcPts val="0"/>
              </a:spcBef>
              <a:spcAft>
                <a:spcPts val="0"/>
              </a:spcAft>
              <a:buSzPts val="2400"/>
              <a:buFont typeface="Roboto Condensed"/>
              <a:buChar char="▻"/>
            </a:pPr>
            <a:r>
              <a:rPr lang="en" sz="2000">
                <a:solidFill>
                  <a:schemeClr val="dk1"/>
                </a:solidFill>
                <a:latin typeface="Roboto Condensed"/>
                <a:ea typeface="Roboto Condensed"/>
                <a:cs typeface="Roboto Condensed"/>
                <a:sym typeface="Roboto Condensed"/>
              </a:rPr>
              <a:t>Political Humor: jokes with political references</a:t>
            </a:r>
            <a:endParaRPr sz="2000">
              <a:solidFill>
                <a:schemeClr val="dk1"/>
              </a:solidFill>
              <a:latin typeface="Roboto Condensed"/>
              <a:ea typeface="Roboto Condensed"/>
              <a:cs typeface="Roboto Condensed"/>
              <a:sym typeface="Roboto Condensed"/>
            </a:endParaRPr>
          </a:p>
          <a:p>
            <a:pPr marL="914400" lvl="1" indent="-381000" algn="l" rtl="0">
              <a:lnSpc>
                <a:spcPct val="115000"/>
              </a:lnSpc>
              <a:spcBef>
                <a:spcPts val="0"/>
              </a:spcBef>
              <a:spcAft>
                <a:spcPts val="0"/>
              </a:spcAft>
              <a:buSzPts val="2400"/>
              <a:buFont typeface="Roboto Condensed"/>
              <a:buChar char="▻"/>
            </a:pPr>
            <a:r>
              <a:rPr lang="en" sz="2000">
                <a:solidFill>
                  <a:schemeClr val="dk1"/>
                </a:solidFill>
                <a:latin typeface="Roboto Condensed"/>
                <a:ea typeface="Roboto Condensed"/>
                <a:cs typeface="Roboto Condensed"/>
                <a:sym typeface="Roboto Condensed"/>
              </a:rPr>
              <a:t>Reference: Jokes that audience can relate to their life experience</a:t>
            </a:r>
            <a:endParaRPr sz="2000">
              <a:solidFill>
                <a:schemeClr val="dk1"/>
              </a:solidFill>
              <a:latin typeface="Roboto Condensed"/>
              <a:ea typeface="Roboto Condensed"/>
              <a:cs typeface="Roboto Condensed"/>
              <a:sym typeface="Roboto Condensed"/>
            </a:endParaRPr>
          </a:p>
          <a:p>
            <a:pPr marL="914400" lvl="1" indent="-381000" algn="l" rtl="0">
              <a:lnSpc>
                <a:spcPct val="115000"/>
              </a:lnSpc>
              <a:spcBef>
                <a:spcPts val="0"/>
              </a:spcBef>
              <a:spcAft>
                <a:spcPts val="0"/>
              </a:spcAft>
              <a:buSzPts val="2400"/>
              <a:buFont typeface="Roboto Condensed"/>
              <a:buChar char="▻"/>
            </a:pPr>
            <a:r>
              <a:rPr lang="en" sz="2000">
                <a:solidFill>
                  <a:schemeClr val="dk1"/>
                </a:solidFill>
                <a:latin typeface="Roboto Condensed"/>
                <a:ea typeface="Roboto Condensed"/>
                <a:cs typeface="Roboto Condensed"/>
                <a:sym typeface="Roboto Condensed"/>
              </a:rPr>
              <a:t>Wordplay: Jokes that twist language around with humorous results</a:t>
            </a:r>
            <a:endParaRPr/>
          </a:p>
          <a:p>
            <a:pPr marL="0" lvl="0" indent="0" algn="l" rtl="0">
              <a:lnSpc>
                <a:spcPct val="150000"/>
              </a:lnSpc>
              <a:spcBef>
                <a:spcPts val="600"/>
              </a:spcBef>
              <a:spcAft>
                <a:spcPts val="0"/>
              </a:spcAft>
              <a:buNone/>
            </a:pPr>
            <a:endParaRPr/>
          </a:p>
          <a:p>
            <a:pPr marL="0" lvl="0" indent="0" algn="l" rtl="0">
              <a:lnSpc>
                <a:spcPct val="150000"/>
              </a:lnSpc>
              <a:spcBef>
                <a:spcPts val="1000"/>
              </a:spcBef>
              <a:spcAft>
                <a:spcPts val="0"/>
              </a:spcAft>
              <a:buNone/>
            </a:pPr>
            <a:endParaRPr/>
          </a:p>
          <a:p>
            <a:pPr marL="0" lvl="0" indent="0" algn="l" rtl="0">
              <a:lnSpc>
                <a:spcPct val="100000"/>
              </a:lnSpc>
              <a:spcBef>
                <a:spcPts val="1000"/>
              </a:spcBef>
              <a:spcAft>
                <a:spcPts val="1000"/>
              </a:spcAft>
              <a:buNone/>
            </a:pPr>
            <a:endParaRPr/>
          </a:p>
        </p:txBody>
      </p:sp>
      <p:sp>
        <p:nvSpPr>
          <p:cNvPr id="312" name="Google Shape;312;p32"/>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D966"/>
                </a:solidFill>
              </a:rPr>
              <a:t>JokeText_Category.csv </a:t>
            </a:r>
            <a:endParaRPr sz="2400">
              <a:solidFill>
                <a:srgbClr val="FFD966"/>
              </a:solidFill>
            </a:endParaRPr>
          </a:p>
          <a:p>
            <a:pPr marL="0" lvl="0" indent="0" algn="l" rtl="0">
              <a:spcBef>
                <a:spcPts val="0"/>
              </a:spcBef>
              <a:spcAft>
                <a:spcPts val="0"/>
              </a:spcAft>
              <a:buNone/>
            </a:pPr>
            <a:r>
              <a:rPr lang="en">
                <a:solidFill>
                  <a:srgbClr val="FFFFFF"/>
                </a:solidFill>
              </a:rPr>
              <a:t>- For Network and Text Analysis</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Preparing Jokes Text for analysis</a:t>
            </a:r>
            <a:endParaRPr/>
          </a:p>
        </p:txBody>
      </p:sp>
      <p:sp>
        <p:nvSpPr>
          <p:cNvPr id="318" name="Google Shape;318;p33"/>
          <p:cNvSpPr txBox="1">
            <a:spLocks noGrp="1"/>
          </p:cNvSpPr>
          <p:nvPr>
            <p:ph type="body" idx="1"/>
          </p:nvPr>
        </p:nvSpPr>
        <p:spPr>
          <a:xfrm>
            <a:off x="689400" y="1521600"/>
            <a:ext cx="8679600" cy="344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Font typeface="Roboto Condensed"/>
              <a:buChar char="▰"/>
            </a:pPr>
            <a:r>
              <a:rPr lang="en">
                <a:latin typeface="Roboto Condensed"/>
                <a:ea typeface="Roboto Condensed"/>
                <a:cs typeface="Roboto Condensed"/>
                <a:sym typeface="Roboto Condensed"/>
              </a:rPr>
              <a:t>Change all case to lower text.</a:t>
            </a:r>
            <a:endParaRPr>
              <a:latin typeface="Roboto Condensed"/>
              <a:ea typeface="Roboto Condensed"/>
              <a:cs typeface="Roboto Condensed"/>
              <a:sym typeface="Roboto Condensed"/>
            </a:endParaRPr>
          </a:p>
          <a:p>
            <a:pPr marL="457200" lvl="0" indent="-381000" algn="l" rtl="0">
              <a:lnSpc>
                <a:spcPct val="150000"/>
              </a:lnSpc>
              <a:spcBef>
                <a:spcPts val="0"/>
              </a:spcBef>
              <a:spcAft>
                <a:spcPts val="0"/>
              </a:spcAft>
              <a:buSzPts val="2400"/>
              <a:buFont typeface="Roboto Condensed"/>
              <a:buChar char="▰"/>
            </a:pPr>
            <a:r>
              <a:rPr lang="en">
                <a:latin typeface="Roboto Condensed"/>
                <a:ea typeface="Roboto Condensed"/>
                <a:cs typeface="Roboto Condensed"/>
                <a:sym typeface="Roboto Condensed"/>
              </a:rPr>
              <a:t>Replace all punctuation with empty space</a:t>
            </a:r>
            <a:endParaRPr>
              <a:latin typeface="Roboto Condensed"/>
              <a:ea typeface="Roboto Condensed"/>
              <a:cs typeface="Roboto Condensed"/>
              <a:sym typeface="Roboto Condensed"/>
            </a:endParaRPr>
          </a:p>
          <a:p>
            <a:pPr marL="457200" lvl="0" indent="-381000" algn="l" rtl="0">
              <a:lnSpc>
                <a:spcPct val="150000"/>
              </a:lnSpc>
              <a:spcBef>
                <a:spcPts val="0"/>
              </a:spcBef>
              <a:spcAft>
                <a:spcPts val="0"/>
              </a:spcAft>
              <a:buSzPts val="2400"/>
              <a:buFont typeface="Roboto Condensed"/>
              <a:buChar char="▰"/>
            </a:pPr>
            <a:r>
              <a:rPr lang="en">
                <a:latin typeface="Roboto Condensed"/>
                <a:ea typeface="Roboto Condensed"/>
                <a:cs typeface="Roboto Condensed"/>
                <a:sym typeface="Roboto Condensed"/>
              </a:rPr>
              <a:t>Remove all stop words ( e.g. for, do, she, this)</a:t>
            </a:r>
            <a:endParaRPr>
              <a:latin typeface="Roboto Condensed"/>
              <a:ea typeface="Roboto Condensed"/>
              <a:cs typeface="Roboto Condensed"/>
              <a:sym typeface="Roboto Condensed"/>
            </a:endParaRPr>
          </a:p>
          <a:p>
            <a:pPr marL="914400" lvl="1" indent="-355600" algn="l" rtl="0">
              <a:lnSpc>
                <a:spcPct val="150000"/>
              </a:lnSpc>
              <a:spcBef>
                <a:spcPts val="0"/>
              </a:spcBef>
              <a:spcAft>
                <a:spcPts val="0"/>
              </a:spcAft>
              <a:buSzPts val="2000"/>
              <a:buFont typeface="Roboto Condensed"/>
              <a:buChar char="▻"/>
            </a:pPr>
            <a:r>
              <a:rPr lang="en" sz="2000">
                <a:latin typeface="Roboto Condensed"/>
                <a:ea typeface="Roboto Condensed"/>
                <a:cs typeface="Roboto Condensed"/>
                <a:sym typeface="Roboto Condensed"/>
              </a:rPr>
              <a:t>Use Natural Language Toolkit</a:t>
            </a:r>
            <a:endParaRPr sz="2000">
              <a:latin typeface="Roboto Condensed"/>
              <a:ea typeface="Roboto Condensed"/>
              <a:cs typeface="Roboto Condensed"/>
              <a:sym typeface="Roboto Condensed"/>
            </a:endParaRPr>
          </a:p>
          <a:p>
            <a:pPr marL="914400" lvl="1" indent="-355600" algn="l" rtl="0">
              <a:lnSpc>
                <a:spcPct val="150000"/>
              </a:lnSpc>
              <a:spcBef>
                <a:spcPts val="0"/>
              </a:spcBef>
              <a:spcAft>
                <a:spcPts val="0"/>
              </a:spcAft>
              <a:buSzPts val="2000"/>
              <a:buFont typeface="Roboto Condensed"/>
              <a:buChar char="▻"/>
            </a:pPr>
            <a:r>
              <a:rPr lang="en" sz="2000">
                <a:latin typeface="Roboto Condensed"/>
                <a:ea typeface="Roboto Condensed"/>
                <a:cs typeface="Roboto Condensed"/>
                <a:sym typeface="Roboto Condensed"/>
              </a:rPr>
              <a:t>Import stop words</a:t>
            </a:r>
            <a:endParaRPr sz="2000">
              <a:latin typeface="Roboto Condensed"/>
              <a:ea typeface="Roboto Condensed"/>
              <a:cs typeface="Roboto Condensed"/>
              <a:sym typeface="Roboto Condensed"/>
            </a:endParaRPr>
          </a:p>
          <a:p>
            <a:pPr marL="457200" lvl="0" indent="0" algn="l" rtl="0">
              <a:lnSpc>
                <a:spcPct val="150000"/>
              </a:lnSpc>
              <a:spcBef>
                <a:spcPts val="1000"/>
              </a:spcBef>
              <a:spcAft>
                <a:spcPts val="0"/>
              </a:spcAft>
              <a:buNone/>
            </a:pPr>
            <a:endParaRPr>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endParaRPr/>
          </a:p>
          <a:p>
            <a:pPr marL="0" lvl="0" indent="0" algn="l" rtl="0">
              <a:lnSpc>
                <a:spcPct val="150000"/>
              </a:lnSpc>
              <a:spcBef>
                <a:spcPts val="1000"/>
              </a:spcBef>
              <a:spcAft>
                <a:spcPts val="0"/>
              </a:spcAft>
              <a:buNone/>
            </a:pPr>
            <a:endParaRPr/>
          </a:p>
          <a:p>
            <a:pPr marL="0" lvl="0" indent="0" algn="l" rtl="0">
              <a:lnSpc>
                <a:spcPct val="100000"/>
              </a:lnSpc>
              <a:spcBef>
                <a:spcPts val="1000"/>
              </a:spcBef>
              <a:spcAft>
                <a:spcPts val="10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D966"/>
                </a:solidFill>
              </a:rPr>
              <a:t>JokeText_Category.csv </a:t>
            </a:r>
            <a:endParaRPr>
              <a:solidFill>
                <a:schemeClr val="lt1"/>
              </a:solidFill>
            </a:endParaRPr>
          </a:p>
        </p:txBody>
      </p:sp>
      <p:pic>
        <p:nvPicPr>
          <p:cNvPr id="324" name="Google Shape;324;p34"/>
          <p:cNvPicPr preferRelativeResize="0"/>
          <p:nvPr/>
        </p:nvPicPr>
        <p:blipFill>
          <a:blip r:embed="rId3">
            <a:alphaModFix/>
          </a:blip>
          <a:stretch>
            <a:fillRect/>
          </a:stretch>
        </p:blipFill>
        <p:spPr>
          <a:xfrm>
            <a:off x="152400" y="1808225"/>
            <a:ext cx="8839199" cy="22354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body" idx="1"/>
          </p:nvPr>
        </p:nvSpPr>
        <p:spPr>
          <a:xfrm>
            <a:off x="728850" y="1664000"/>
            <a:ext cx="7686300" cy="274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800" b="1" i="0">
                <a:solidFill>
                  <a:srgbClr val="FFD966"/>
                </a:solidFill>
                <a:latin typeface="Roboto Condensed"/>
                <a:ea typeface="Roboto Condensed"/>
                <a:cs typeface="Roboto Condensed"/>
                <a:sym typeface="Roboto Condensed"/>
              </a:rPr>
              <a:t>Cleaned Dataset-Joker.csv </a:t>
            </a:r>
            <a:endParaRPr sz="4800" b="1" i="0">
              <a:solidFill>
                <a:srgbClr val="FFFFFF"/>
              </a:solidFill>
              <a:latin typeface="Roboto Condensed"/>
              <a:ea typeface="Roboto Condensed"/>
              <a:cs typeface="Roboto Condensed"/>
              <a:sym typeface="Roboto Condensed"/>
            </a:endParaRPr>
          </a:p>
          <a:p>
            <a:pPr marL="0" lvl="0" indent="0" algn="l" rtl="0">
              <a:spcBef>
                <a:spcPts val="0"/>
              </a:spcBef>
              <a:spcAft>
                <a:spcPts val="0"/>
              </a:spcAft>
              <a:buNone/>
            </a:pPr>
            <a:r>
              <a:rPr lang="en" sz="3300" b="1" i="0">
                <a:solidFill>
                  <a:srgbClr val="FFFFFF"/>
                </a:solidFill>
                <a:latin typeface="Roboto Condensed"/>
                <a:ea typeface="Roboto Condensed"/>
                <a:cs typeface="Roboto Condensed"/>
                <a:sym typeface="Roboto Condensed"/>
              </a:rPr>
              <a:t>For Statistical Analysis &amp; Clustering</a:t>
            </a:r>
            <a:endParaRPr sz="3300" b="1" i="0">
              <a:solidFill>
                <a:srgbClr val="FFFFFF"/>
              </a:solidFill>
              <a:latin typeface="Roboto Condensed"/>
              <a:ea typeface="Roboto Condensed"/>
              <a:cs typeface="Roboto Condensed"/>
              <a:sym typeface="Roboto Condensed"/>
            </a:endParaRPr>
          </a:p>
          <a:p>
            <a:pPr marL="0" lvl="0" indent="0" algn="l" rtl="0">
              <a:spcBef>
                <a:spcPts val="0"/>
              </a:spcBef>
              <a:spcAft>
                <a:spcPts val="0"/>
              </a:spcAft>
              <a:buNone/>
            </a:pPr>
            <a:endParaRPr sz="3600" b="1" i="0">
              <a:solidFill>
                <a:srgbClr val="FFFFFF"/>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Preparing the Rating Data</a:t>
            </a:r>
            <a:endParaRPr/>
          </a:p>
        </p:txBody>
      </p:sp>
      <p:sp>
        <p:nvSpPr>
          <p:cNvPr id="335" name="Google Shape;335;p36"/>
          <p:cNvSpPr txBox="1">
            <a:spLocks noGrp="1"/>
          </p:cNvSpPr>
          <p:nvPr>
            <p:ph type="body" idx="1"/>
          </p:nvPr>
        </p:nvSpPr>
        <p:spPr>
          <a:xfrm>
            <a:off x="232200" y="1521600"/>
            <a:ext cx="8679600" cy="344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Font typeface="Roboto Condensed"/>
              <a:buChar char="▰"/>
            </a:pPr>
            <a:r>
              <a:rPr lang="en">
                <a:latin typeface="Roboto Condensed"/>
                <a:ea typeface="Roboto Condensed"/>
                <a:cs typeface="Roboto Condensed"/>
                <a:sym typeface="Roboto Condensed"/>
              </a:rPr>
              <a:t>Range of user rating:  -10 to 10</a:t>
            </a:r>
            <a:endParaRPr>
              <a:latin typeface="Roboto Condensed"/>
              <a:ea typeface="Roboto Condensed"/>
              <a:cs typeface="Roboto Condensed"/>
              <a:sym typeface="Roboto Condensed"/>
            </a:endParaRPr>
          </a:p>
          <a:p>
            <a:pPr marL="457200" lvl="0" indent="-381000" algn="l" rtl="0">
              <a:lnSpc>
                <a:spcPct val="150000"/>
              </a:lnSpc>
              <a:spcBef>
                <a:spcPts val="0"/>
              </a:spcBef>
              <a:spcAft>
                <a:spcPts val="0"/>
              </a:spcAft>
              <a:buSzPts val="2400"/>
              <a:buFont typeface="Roboto Condensed"/>
              <a:buChar char="▰"/>
            </a:pPr>
            <a:r>
              <a:rPr lang="en">
                <a:latin typeface="Roboto Condensed"/>
                <a:ea typeface="Roboto Condensed"/>
                <a:cs typeface="Roboto Condensed"/>
                <a:sym typeface="Roboto Condensed"/>
              </a:rPr>
              <a:t>Replace 99.00 with 0 (neutral)</a:t>
            </a:r>
            <a:endParaRPr>
              <a:latin typeface="Roboto Condensed"/>
              <a:ea typeface="Roboto Condensed"/>
              <a:cs typeface="Roboto Condensed"/>
              <a:sym typeface="Roboto Condensed"/>
            </a:endParaRPr>
          </a:p>
          <a:p>
            <a:pPr marL="457200" lvl="0" indent="-381000" algn="l" rtl="0">
              <a:lnSpc>
                <a:spcPct val="150000"/>
              </a:lnSpc>
              <a:spcBef>
                <a:spcPts val="0"/>
              </a:spcBef>
              <a:spcAft>
                <a:spcPts val="0"/>
              </a:spcAft>
              <a:buSzPts val="2400"/>
              <a:buFont typeface="Roboto Condensed"/>
              <a:buChar char="▰"/>
            </a:pPr>
            <a:r>
              <a:rPr lang="en">
                <a:latin typeface="Roboto Condensed"/>
                <a:ea typeface="Roboto Condensed"/>
                <a:cs typeface="Roboto Condensed"/>
                <a:sym typeface="Roboto Condensed"/>
              </a:rPr>
              <a:t>Reduce size of data </a:t>
            </a:r>
            <a:endParaRPr>
              <a:latin typeface="Roboto Condensed"/>
              <a:ea typeface="Roboto Condensed"/>
              <a:cs typeface="Roboto Condensed"/>
              <a:sym typeface="Roboto Condensed"/>
            </a:endParaRPr>
          </a:p>
          <a:p>
            <a:pPr marL="914400" lvl="1" indent="-355600" algn="l" rtl="0">
              <a:lnSpc>
                <a:spcPct val="150000"/>
              </a:lnSpc>
              <a:spcBef>
                <a:spcPts val="0"/>
              </a:spcBef>
              <a:spcAft>
                <a:spcPts val="0"/>
              </a:spcAft>
              <a:buSzPts val="2000"/>
              <a:buFont typeface="Roboto Condensed"/>
              <a:buChar char="▻"/>
            </a:pPr>
            <a:r>
              <a:rPr lang="en" sz="2000">
                <a:latin typeface="Roboto Condensed"/>
                <a:ea typeface="Roboto Condensed"/>
                <a:cs typeface="Roboto Condensed"/>
                <a:sym typeface="Roboto Condensed"/>
              </a:rPr>
              <a:t>from 24,983 to 10,000 user</a:t>
            </a:r>
            <a:endParaRPr sz="2000">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endParaRPr/>
          </a:p>
          <a:p>
            <a:pPr marL="0" lvl="0" indent="0" algn="l" rtl="0">
              <a:lnSpc>
                <a:spcPct val="150000"/>
              </a:lnSpc>
              <a:spcBef>
                <a:spcPts val="1000"/>
              </a:spcBef>
              <a:spcAft>
                <a:spcPts val="0"/>
              </a:spcAft>
              <a:buNone/>
            </a:pPr>
            <a:endParaRPr/>
          </a:p>
          <a:p>
            <a:pPr marL="0" lvl="0" indent="0" algn="l" rtl="0">
              <a:lnSpc>
                <a:spcPct val="150000"/>
              </a:lnSpc>
              <a:spcBef>
                <a:spcPts val="1000"/>
              </a:spcBef>
              <a:spcAft>
                <a:spcPts val="0"/>
              </a:spcAft>
              <a:buNone/>
            </a:pPr>
            <a:endParaRPr/>
          </a:p>
          <a:p>
            <a:pPr marL="0" lvl="0" indent="0" algn="l" rtl="0">
              <a:lnSpc>
                <a:spcPct val="100000"/>
              </a:lnSpc>
              <a:spcBef>
                <a:spcPts val="1000"/>
              </a:spcBef>
              <a:spcAft>
                <a:spcPts val="1000"/>
              </a:spcAft>
              <a:buNone/>
            </a:pPr>
            <a:endParaRPr/>
          </a:p>
        </p:txBody>
      </p:sp>
      <p:pic>
        <p:nvPicPr>
          <p:cNvPr id="336" name="Google Shape;336;p36"/>
          <p:cNvPicPr preferRelativeResize="0"/>
          <p:nvPr/>
        </p:nvPicPr>
        <p:blipFill>
          <a:blip r:embed="rId3">
            <a:alphaModFix/>
          </a:blip>
          <a:stretch>
            <a:fillRect/>
          </a:stretch>
        </p:blipFill>
        <p:spPr>
          <a:xfrm>
            <a:off x="4967638" y="1753425"/>
            <a:ext cx="3895725" cy="200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7"/>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D966"/>
                </a:solidFill>
              </a:rPr>
              <a:t>Cleaned Dataset-Joker.csv : </a:t>
            </a:r>
            <a:endParaRPr sz="2400">
              <a:solidFill>
                <a:srgbClr val="FFD966"/>
              </a:solidFill>
            </a:endParaRPr>
          </a:p>
          <a:p>
            <a:pPr marL="0" lvl="0" indent="0" algn="l" rtl="0">
              <a:spcBef>
                <a:spcPts val="0"/>
              </a:spcBef>
              <a:spcAft>
                <a:spcPts val="0"/>
              </a:spcAft>
              <a:buNone/>
            </a:pPr>
            <a:r>
              <a:rPr lang="en">
                <a:solidFill>
                  <a:srgbClr val="FFFFFF"/>
                </a:solidFill>
              </a:rPr>
              <a:t>For Statistical Analysis &amp; Clustering</a:t>
            </a:r>
            <a:endParaRPr>
              <a:solidFill>
                <a:srgbClr val="FFFFFF"/>
              </a:solidFill>
            </a:endParaRPr>
          </a:p>
        </p:txBody>
      </p:sp>
      <p:sp>
        <p:nvSpPr>
          <p:cNvPr id="342" name="Google Shape;342;p37"/>
          <p:cNvSpPr txBox="1">
            <a:spLocks noGrp="1"/>
          </p:cNvSpPr>
          <p:nvPr>
            <p:ph type="body" idx="1"/>
          </p:nvPr>
        </p:nvSpPr>
        <p:spPr>
          <a:xfrm>
            <a:off x="174275" y="1258250"/>
            <a:ext cx="8108700" cy="34464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600"/>
              </a:spcBef>
              <a:spcAft>
                <a:spcPts val="0"/>
              </a:spcAft>
              <a:buSzPts val="2400"/>
              <a:buFont typeface="Roboto Condensed"/>
              <a:buChar char="▰"/>
            </a:pPr>
            <a:r>
              <a:rPr lang="en" sz="2000" dirty="0">
                <a:latin typeface="Roboto Condensed"/>
                <a:ea typeface="Roboto Condensed"/>
                <a:cs typeface="Roboto Condensed"/>
                <a:sym typeface="Roboto Condensed"/>
              </a:rPr>
              <a:t>Insert</a:t>
            </a:r>
            <a:r>
              <a:rPr lang="en-US" sz="2000" dirty="0">
                <a:latin typeface="Roboto Condensed"/>
                <a:ea typeface="Roboto Condensed"/>
                <a:cs typeface="Roboto Condensed"/>
                <a:sym typeface="Roboto Condensed"/>
              </a:rPr>
              <a:t>ed</a:t>
            </a:r>
            <a:r>
              <a:rPr lang="en" sz="2000" dirty="0">
                <a:latin typeface="Roboto Condensed"/>
                <a:ea typeface="Roboto Condensed"/>
                <a:cs typeface="Roboto Condensed"/>
                <a:sym typeface="Roboto Condensed"/>
              </a:rPr>
              <a:t> other information</a:t>
            </a:r>
            <a:endParaRPr sz="2000" dirty="0">
              <a:latin typeface="Roboto Condensed"/>
              <a:ea typeface="Roboto Condensed"/>
              <a:cs typeface="Roboto Condensed"/>
              <a:sym typeface="Roboto Condensed"/>
            </a:endParaRPr>
          </a:p>
          <a:p>
            <a:pPr marL="914400" lvl="1" indent="-355600" algn="l" rtl="0">
              <a:lnSpc>
                <a:spcPct val="200000"/>
              </a:lnSpc>
              <a:spcBef>
                <a:spcPts val="0"/>
              </a:spcBef>
              <a:spcAft>
                <a:spcPts val="0"/>
              </a:spcAft>
              <a:buSzPts val="2000"/>
              <a:buFont typeface="Roboto Condensed"/>
              <a:buChar char="▻"/>
            </a:pPr>
            <a:r>
              <a:rPr lang="en" sz="2000" dirty="0">
                <a:latin typeface="Roboto Condensed"/>
                <a:ea typeface="Roboto Condensed"/>
                <a:cs typeface="Roboto Condensed"/>
                <a:sym typeface="Roboto Condensed"/>
              </a:rPr>
              <a:t>Mean of Joke</a:t>
            </a:r>
            <a:endParaRPr sz="2000" dirty="0">
              <a:latin typeface="Roboto Condensed"/>
              <a:ea typeface="Roboto Condensed"/>
              <a:cs typeface="Roboto Condensed"/>
              <a:sym typeface="Roboto Condensed"/>
            </a:endParaRPr>
          </a:p>
          <a:p>
            <a:pPr marL="914400" lvl="1" indent="-355600" algn="l" rtl="0">
              <a:lnSpc>
                <a:spcPct val="200000"/>
              </a:lnSpc>
              <a:spcBef>
                <a:spcPts val="0"/>
              </a:spcBef>
              <a:spcAft>
                <a:spcPts val="0"/>
              </a:spcAft>
              <a:buSzPts val="2000"/>
              <a:buFont typeface="Roboto Condensed"/>
              <a:buChar char="▻"/>
            </a:pPr>
            <a:r>
              <a:rPr lang="en" sz="2000" dirty="0">
                <a:latin typeface="Roboto Condensed"/>
                <a:ea typeface="Roboto Condensed"/>
                <a:cs typeface="Roboto Condensed"/>
                <a:sym typeface="Roboto Condensed"/>
              </a:rPr>
              <a:t>Joke text and category</a:t>
            </a:r>
            <a:endParaRPr sz="2000" dirty="0">
              <a:latin typeface="Roboto Condensed"/>
              <a:ea typeface="Roboto Condensed"/>
              <a:cs typeface="Roboto Condensed"/>
              <a:sym typeface="Roboto Condensed"/>
            </a:endParaRPr>
          </a:p>
          <a:p>
            <a:pPr marL="914400" lvl="1" indent="-355600" algn="l" rtl="0">
              <a:lnSpc>
                <a:spcPct val="200000"/>
              </a:lnSpc>
              <a:spcBef>
                <a:spcPts val="0"/>
              </a:spcBef>
              <a:spcAft>
                <a:spcPts val="0"/>
              </a:spcAft>
              <a:buSzPts val="2000"/>
              <a:buFont typeface="Roboto Condensed"/>
              <a:buChar char="▻"/>
            </a:pPr>
            <a:r>
              <a:rPr lang="en" sz="2000" dirty="0">
                <a:latin typeface="Roboto Condensed"/>
                <a:ea typeface="Roboto Condensed"/>
                <a:cs typeface="Roboto Condensed"/>
                <a:sym typeface="Roboto Condensed"/>
              </a:rPr>
              <a:t>User ID</a:t>
            </a:r>
            <a:endParaRPr sz="2000" dirty="0">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endParaRPr dirty="0"/>
          </a:p>
          <a:p>
            <a:pPr marL="0" lvl="0" indent="0" algn="l" rtl="0">
              <a:lnSpc>
                <a:spcPct val="150000"/>
              </a:lnSpc>
              <a:spcBef>
                <a:spcPts val="1000"/>
              </a:spcBef>
              <a:spcAft>
                <a:spcPts val="0"/>
              </a:spcAft>
              <a:buNone/>
            </a:pPr>
            <a:endParaRPr dirty="0"/>
          </a:p>
          <a:p>
            <a:pPr marL="0" lvl="0" indent="0" algn="l" rtl="0">
              <a:lnSpc>
                <a:spcPct val="150000"/>
              </a:lnSpc>
              <a:spcBef>
                <a:spcPts val="1000"/>
              </a:spcBef>
              <a:spcAft>
                <a:spcPts val="0"/>
              </a:spcAft>
              <a:buNone/>
            </a:pPr>
            <a:endParaRPr dirty="0"/>
          </a:p>
          <a:p>
            <a:pPr marL="0" lvl="0" indent="0" algn="l" rtl="0">
              <a:lnSpc>
                <a:spcPct val="100000"/>
              </a:lnSpc>
              <a:spcBef>
                <a:spcPts val="1000"/>
              </a:spcBef>
              <a:spcAft>
                <a:spcPts val="1000"/>
              </a:spcAft>
              <a:buNone/>
            </a:pPr>
            <a:endParaRPr dirty="0"/>
          </a:p>
        </p:txBody>
      </p:sp>
      <p:pic>
        <p:nvPicPr>
          <p:cNvPr id="343" name="Google Shape;343;p37"/>
          <p:cNvPicPr preferRelativeResize="0"/>
          <p:nvPr/>
        </p:nvPicPr>
        <p:blipFill rotWithShape="1">
          <a:blip r:embed="rId3">
            <a:alphaModFix/>
          </a:blip>
          <a:srcRect r="4013"/>
          <a:stretch/>
        </p:blipFill>
        <p:spPr>
          <a:xfrm>
            <a:off x="4975600" y="1832950"/>
            <a:ext cx="4168400" cy="331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ctrTitle"/>
          </p:nvPr>
        </p:nvSpPr>
        <p:spPr>
          <a:xfrm>
            <a:off x="543850" y="3212400"/>
            <a:ext cx="5781000" cy="150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a:t> </a:t>
            </a:r>
            <a:endParaRPr sz="4500"/>
          </a:p>
          <a:p>
            <a:pPr marL="0" lvl="0" indent="0" algn="l" rtl="0">
              <a:spcBef>
                <a:spcPts val="0"/>
              </a:spcBef>
              <a:spcAft>
                <a:spcPts val="0"/>
              </a:spcAft>
              <a:buNone/>
            </a:pPr>
            <a:endParaRPr sz="4500"/>
          </a:p>
          <a:p>
            <a:pPr marL="0" lvl="0" indent="0" algn="l" rtl="0">
              <a:spcBef>
                <a:spcPts val="0"/>
              </a:spcBef>
              <a:spcAft>
                <a:spcPts val="0"/>
              </a:spcAft>
              <a:buNone/>
            </a:pPr>
            <a:r>
              <a:rPr lang="en" sz="5000"/>
              <a:t>Data Exploration (Visualisations)</a:t>
            </a:r>
            <a:endParaRPr sz="5000"/>
          </a:p>
        </p:txBody>
      </p:sp>
      <p:sp>
        <p:nvSpPr>
          <p:cNvPr id="349" name="Google Shape;349;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50" name="Google Shape;350;p38"/>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9"/>
          <p:cNvSpPr txBox="1">
            <a:spLocks noGrp="1"/>
          </p:cNvSpPr>
          <p:nvPr>
            <p:ph type="ctrTitle"/>
          </p:nvPr>
        </p:nvSpPr>
        <p:spPr>
          <a:xfrm>
            <a:off x="630000" y="2814751"/>
            <a:ext cx="4094400" cy="19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Statistical Visualisations </a:t>
            </a:r>
            <a:endParaRPr sz="4800"/>
          </a:p>
        </p:txBody>
      </p:sp>
      <p:sp>
        <p:nvSpPr>
          <p:cNvPr id="356" name="Google Shape;356;p3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57" name="Google Shape;357;p3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p:nvPr/>
        </p:nvSpPr>
        <p:spPr>
          <a:xfrm>
            <a:off x="3561875" y="527200"/>
            <a:ext cx="5529300" cy="2790300"/>
          </a:xfrm>
          <a:prstGeom prst="wedgeRoundRectCallout">
            <a:avLst>
              <a:gd name="adj1" fmla="val -20833"/>
              <a:gd name="adj2" fmla="val 62500"/>
              <a:gd name="adj3" fmla="val 0"/>
            </a:avLst>
          </a:prstGeom>
          <a:noFill/>
          <a:ln w="76200" cap="flat"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txBox="1">
            <a:spLocks noGrp="1"/>
          </p:cNvSpPr>
          <p:nvPr>
            <p:ph type="title" idx="4294967295"/>
          </p:nvPr>
        </p:nvSpPr>
        <p:spPr>
          <a:xfrm>
            <a:off x="119150" y="254075"/>
            <a:ext cx="2221200" cy="33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rPr>
              <a:t>Dataframe: joke_catmean </a:t>
            </a:r>
            <a:endParaRPr sz="1300">
              <a:solidFill>
                <a:schemeClr val="lt1"/>
              </a:solidFill>
            </a:endParaRPr>
          </a:p>
          <a:p>
            <a:pPr marL="0" lvl="0" indent="0" algn="l" rtl="0">
              <a:spcBef>
                <a:spcPts val="0"/>
              </a:spcBef>
              <a:spcAft>
                <a:spcPts val="0"/>
              </a:spcAft>
              <a:buNone/>
            </a:pPr>
            <a:endParaRPr sz="1300">
              <a:solidFill>
                <a:srgbClr val="FFD966"/>
              </a:solidFill>
            </a:endParaRPr>
          </a:p>
        </p:txBody>
      </p:sp>
      <p:pic>
        <p:nvPicPr>
          <p:cNvPr id="364" name="Google Shape;364;p40"/>
          <p:cNvPicPr preferRelativeResize="0"/>
          <p:nvPr/>
        </p:nvPicPr>
        <p:blipFill>
          <a:blip r:embed="rId3">
            <a:alphaModFix/>
          </a:blip>
          <a:stretch>
            <a:fillRect/>
          </a:stretch>
        </p:blipFill>
        <p:spPr>
          <a:xfrm>
            <a:off x="271538" y="3867675"/>
            <a:ext cx="7858125" cy="1085850"/>
          </a:xfrm>
          <a:prstGeom prst="rect">
            <a:avLst/>
          </a:prstGeom>
          <a:noFill/>
          <a:ln>
            <a:noFill/>
          </a:ln>
        </p:spPr>
      </p:pic>
      <p:sp>
        <p:nvSpPr>
          <p:cNvPr id="365" name="Google Shape;365;p40"/>
          <p:cNvSpPr/>
          <p:nvPr/>
        </p:nvSpPr>
        <p:spPr>
          <a:xfrm>
            <a:off x="271500" y="3737925"/>
            <a:ext cx="7858200" cy="134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40"/>
          <p:cNvPicPr preferRelativeResize="0"/>
          <p:nvPr/>
        </p:nvPicPr>
        <p:blipFill rotWithShape="1">
          <a:blip r:embed="rId4">
            <a:alphaModFix/>
          </a:blip>
          <a:srcRect r="59958"/>
          <a:stretch/>
        </p:blipFill>
        <p:spPr>
          <a:xfrm>
            <a:off x="271550" y="1117900"/>
            <a:ext cx="2928376" cy="1989000"/>
          </a:xfrm>
          <a:prstGeom prst="rect">
            <a:avLst/>
          </a:prstGeom>
          <a:noFill/>
          <a:ln>
            <a:noFill/>
          </a:ln>
        </p:spPr>
      </p:pic>
      <p:sp>
        <p:nvSpPr>
          <p:cNvPr id="367" name="Google Shape;367;p40"/>
          <p:cNvSpPr/>
          <p:nvPr/>
        </p:nvSpPr>
        <p:spPr>
          <a:xfrm>
            <a:off x="243238" y="2280850"/>
            <a:ext cx="2985000" cy="408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txBox="1"/>
          <p:nvPr/>
        </p:nvSpPr>
        <p:spPr>
          <a:xfrm>
            <a:off x="228600" y="771575"/>
            <a:ext cx="3000000" cy="4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D26F00"/>
                </a:solidFill>
                <a:latin typeface="Roboto Condensed"/>
                <a:ea typeface="Roboto Condensed"/>
                <a:cs typeface="Roboto Condensed"/>
                <a:sym typeface="Roboto Condensed"/>
              </a:rPr>
              <a:t>Cleaned Dataset-Joker.csv</a:t>
            </a:r>
            <a:endParaRPr sz="1500">
              <a:solidFill>
                <a:srgbClr val="D26F00"/>
              </a:solidFill>
            </a:endParaRPr>
          </a:p>
        </p:txBody>
      </p:sp>
      <p:sp>
        <p:nvSpPr>
          <p:cNvPr id="369" name="Google Shape;369;p40"/>
          <p:cNvSpPr txBox="1"/>
          <p:nvPr/>
        </p:nvSpPr>
        <p:spPr>
          <a:xfrm>
            <a:off x="228600" y="3286175"/>
            <a:ext cx="3000000" cy="4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D26F00"/>
                </a:solidFill>
                <a:latin typeface="Roboto Condensed"/>
                <a:ea typeface="Roboto Condensed"/>
                <a:cs typeface="Roboto Condensed"/>
                <a:sym typeface="Roboto Condensed"/>
              </a:rPr>
              <a:t>JokeText_Category.csv</a:t>
            </a:r>
            <a:endParaRPr sz="1600" b="1">
              <a:solidFill>
                <a:srgbClr val="D26F00"/>
              </a:solidFill>
              <a:latin typeface="Roboto Condensed"/>
              <a:ea typeface="Roboto Condensed"/>
              <a:cs typeface="Roboto Condensed"/>
              <a:sym typeface="Roboto Condensed"/>
            </a:endParaRPr>
          </a:p>
        </p:txBody>
      </p:sp>
      <p:sp>
        <p:nvSpPr>
          <p:cNvPr id="370" name="Google Shape;370;p40"/>
          <p:cNvSpPr txBox="1"/>
          <p:nvPr/>
        </p:nvSpPr>
        <p:spPr>
          <a:xfrm>
            <a:off x="5413525" y="7316625"/>
            <a:ext cx="73347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71" name="Google Shape;371;p40"/>
          <p:cNvSpPr txBox="1"/>
          <p:nvPr/>
        </p:nvSpPr>
        <p:spPr>
          <a:xfrm>
            <a:off x="3800125" y="725675"/>
            <a:ext cx="5137200" cy="55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Condensed"/>
              <a:buChar char="-"/>
            </a:pPr>
            <a:r>
              <a:rPr lang="en" sz="1800" b="1">
                <a:solidFill>
                  <a:schemeClr val="dk1"/>
                </a:solidFill>
                <a:latin typeface="Roboto Condensed"/>
                <a:ea typeface="Roboto Condensed"/>
                <a:cs typeface="Roboto Condensed"/>
                <a:sym typeface="Roboto Condensed"/>
              </a:rPr>
              <a:t>Concat together = Dataframe: </a:t>
            </a:r>
            <a:r>
              <a:rPr lang="en" sz="1800" b="1">
                <a:solidFill>
                  <a:srgbClr val="D26F00"/>
                </a:solidFill>
                <a:latin typeface="Roboto Condensed"/>
                <a:ea typeface="Roboto Condensed"/>
                <a:cs typeface="Roboto Condensed"/>
                <a:sym typeface="Roboto Condensed"/>
              </a:rPr>
              <a:t>joke_catmean</a:t>
            </a:r>
            <a:endParaRPr sz="1800" b="1">
              <a:solidFill>
                <a:srgbClr val="D26F00"/>
              </a:solidFill>
              <a:latin typeface="Roboto Condensed"/>
              <a:ea typeface="Roboto Condensed"/>
              <a:cs typeface="Roboto Condensed"/>
              <a:sym typeface="Roboto Condensed"/>
            </a:endParaRPr>
          </a:p>
          <a:p>
            <a:pPr marL="457200" lvl="0" indent="0" algn="l" rtl="0">
              <a:lnSpc>
                <a:spcPct val="115000"/>
              </a:lnSpc>
              <a:spcBef>
                <a:spcPts val="0"/>
              </a:spcBef>
              <a:spcAft>
                <a:spcPts val="0"/>
              </a:spcAft>
              <a:buNone/>
            </a:pPr>
            <a:endParaRPr sz="1800" b="1">
              <a:solidFill>
                <a:schemeClr val="dk1"/>
              </a:solidFill>
              <a:latin typeface="Roboto Condensed"/>
              <a:ea typeface="Roboto Condensed"/>
              <a:cs typeface="Roboto Condensed"/>
              <a:sym typeface="Roboto Condensed"/>
            </a:endParaRPr>
          </a:p>
        </p:txBody>
      </p:sp>
      <p:pic>
        <p:nvPicPr>
          <p:cNvPr id="372" name="Google Shape;372;p40"/>
          <p:cNvPicPr preferRelativeResize="0"/>
          <p:nvPr/>
        </p:nvPicPr>
        <p:blipFill>
          <a:blip r:embed="rId5">
            <a:alphaModFix/>
          </a:blip>
          <a:stretch>
            <a:fillRect/>
          </a:stretch>
        </p:blipFill>
        <p:spPr>
          <a:xfrm>
            <a:off x="3713250" y="1335575"/>
            <a:ext cx="5310951" cy="1480500"/>
          </a:xfrm>
          <a:prstGeom prst="rect">
            <a:avLst/>
          </a:prstGeom>
          <a:noFill/>
          <a:ln>
            <a:noFill/>
          </a:ln>
        </p:spPr>
      </p:pic>
      <p:sp>
        <p:nvSpPr>
          <p:cNvPr id="373" name="Google Shape;373;p40"/>
          <p:cNvSpPr/>
          <p:nvPr/>
        </p:nvSpPr>
        <p:spPr>
          <a:xfrm>
            <a:off x="2624225" y="3106894"/>
            <a:ext cx="575700" cy="552900"/>
          </a:xfrm>
          <a:prstGeom prst="mathPlus">
            <a:avLst>
              <a:gd name="adj1" fmla="val 23520"/>
            </a:avLst>
          </a:prstGeom>
          <a:solidFill>
            <a:srgbClr val="FF9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a:spLocks noGrp="1"/>
          </p:cNvSpPr>
          <p:nvPr>
            <p:ph type="body" idx="1"/>
          </p:nvPr>
        </p:nvSpPr>
        <p:spPr>
          <a:xfrm>
            <a:off x="905975" y="1354400"/>
            <a:ext cx="5090700" cy="274500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 sz="2500" b="1"/>
              <a:t>Catplot - Type of Jokes</a:t>
            </a:r>
            <a:endParaRPr sz="2500" b="1"/>
          </a:p>
          <a:p>
            <a:pPr marL="0" lvl="0" indent="0" algn="l" rtl="0">
              <a:lnSpc>
                <a:spcPct val="150000"/>
              </a:lnSpc>
              <a:spcBef>
                <a:spcPts val="600"/>
              </a:spcBef>
              <a:spcAft>
                <a:spcPts val="0"/>
              </a:spcAft>
              <a:buNone/>
            </a:pPr>
            <a:r>
              <a:rPr lang="en" sz="2500" b="1"/>
              <a:t>Boxplot - Average Ratings per Category</a:t>
            </a:r>
            <a:endParaRPr sz="2500" b="1"/>
          </a:p>
          <a:p>
            <a:pPr marL="0" lvl="0" indent="0" algn="l" rtl="0">
              <a:lnSpc>
                <a:spcPct val="115000"/>
              </a:lnSpc>
              <a:spcBef>
                <a:spcPts val="600"/>
              </a:spcBef>
              <a:spcAft>
                <a:spcPts val="0"/>
              </a:spcAft>
              <a:buNone/>
            </a:pPr>
            <a:r>
              <a:rPr lang="en" sz="2500" b="1"/>
              <a:t>Jointplot + Heatmap - Length of Jokes over Ratings</a:t>
            </a:r>
            <a:endParaRPr sz="2500" b="1"/>
          </a:p>
          <a:p>
            <a:pPr marL="0" lvl="0" indent="0" algn="l" rtl="0">
              <a:spcBef>
                <a:spcPts val="600"/>
              </a:spcBef>
              <a:spcAft>
                <a:spcPts val="0"/>
              </a:spcAft>
              <a:buNone/>
            </a:pPr>
            <a:endParaRPr sz="2500" b="1"/>
          </a:p>
          <a:p>
            <a:pPr marL="0" lvl="0" indent="0" algn="l" rtl="0">
              <a:spcBef>
                <a:spcPts val="600"/>
              </a:spcBef>
              <a:spcAft>
                <a:spcPts val="0"/>
              </a:spcAft>
              <a:buNone/>
            </a:pPr>
            <a:endParaRPr sz="2500" b="1"/>
          </a:p>
        </p:txBody>
      </p:sp>
      <p:sp>
        <p:nvSpPr>
          <p:cNvPr id="379" name="Google Shape;379;p41"/>
          <p:cNvSpPr txBox="1">
            <a:spLocks noGrp="1"/>
          </p:cNvSpPr>
          <p:nvPr>
            <p:ph type="title" idx="4294967295"/>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Statistical Visualisation for Jokes Ratings:</a:t>
            </a:r>
            <a:endParaRPr>
              <a:solidFill>
                <a:srgbClr val="FF9800"/>
              </a:solidFill>
            </a:endParaRPr>
          </a:p>
        </p:txBody>
      </p:sp>
      <p:grpSp>
        <p:nvGrpSpPr>
          <p:cNvPr id="380" name="Google Shape;380;p41"/>
          <p:cNvGrpSpPr/>
          <p:nvPr/>
        </p:nvGrpSpPr>
        <p:grpSpPr>
          <a:xfrm>
            <a:off x="312466" y="587260"/>
            <a:ext cx="309022" cy="376837"/>
            <a:chOff x="596350" y="929175"/>
            <a:chExt cx="407950" cy="497475"/>
          </a:xfrm>
        </p:grpSpPr>
        <p:sp>
          <p:nvSpPr>
            <p:cNvPr id="381" name="Google Shape;381;p41"/>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1"/>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4"/>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p>
        </p:txBody>
      </p:sp>
      <p:sp>
        <p:nvSpPr>
          <p:cNvPr id="235" name="Google Shape;235;p24"/>
          <p:cNvSpPr txBox="1">
            <a:spLocks noGrp="1"/>
          </p:cNvSpPr>
          <p:nvPr>
            <p:ph type="body" idx="1"/>
          </p:nvPr>
        </p:nvSpPr>
        <p:spPr>
          <a:xfrm>
            <a:off x="814275" y="1676875"/>
            <a:ext cx="7068900" cy="4168800"/>
          </a:xfrm>
          <a:prstGeom prst="rect">
            <a:avLst/>
          </a:prstGeom>
        </p:spPr>
        <p:txBody>
          <a:bodyPr spcFirstLastPara="1" wrap="square" lIns="91425" tIns="91425" rIns="91425" bIns="91425" anchor="ctr" anchorCtr="0">
            <a:noAutofit/>
          </a:bodyPr>
          <a:lstStyle/>
          <a:p>
            <a:pPr marL="457200" lvl="0" indent="-387350" algn="l" rtl="0">
              <a:lnSpc>
                <a:spcPct val="150000"/>
              </a:lnSpc>
              <a:spcBef>
                <a:spcPts val="0"/>
              </a:spcBef>
              <a:spcAft>
                <a:spcPts val="0"/>
              </a:spcAft>
              <a:buSzPts val="2500"/>
              <a:buChar char="▰"/>
            </a:pPr>
            <a:r>
              <a:rPr lang="en" sz="2500"/>
              <a:t>Objective &amp; Dataset Description</a:t>
            </a:r>
            <a:endParaRPr sz="2500"/>
          </a:p>
          <a:p>
            <a:pPr marL="457200" lvl="0" indent="-387350" algn="l" rtl="0">
              <a:lnSpc>
                <a:spcPct val="150000"/>
              </a:lnSpc>
              <a:spcBef>
                <a:spcPts val="1000"/>
              </a:spcBef>
              <a:spcAft>
                <a:spcPts val="0"/>
              </a:spcAft>
              <a:buSzPts val="2500"/>
              <a:buChar char="▰"/>
            </a:pPr>
            <a:r>
              <a:rPr lang="en" sz="2500"/>
              <a:t>Data Preparation</a:t>
            </a:r>
            <a:endParaRPr sz="2500"/>
          </a:p>
          <a:p>
            <a:pPr marL="457200" lvl="0" indent="-387350" algn="l" rtl="0">
              <a:lnSpc>
                <a:spcPct val="150000"/>
              </a:lnSpc>
              <a:spcBef>
                <a:spcPts val="1000"/>
              </a:spcBef>
              <a:spcAft>
                <a:spcPts val="0"/>
              </a:spcAft>
              <a:buSzPts val="2500"/>
              <a:buChar char="▰"/>
            </a:pPr>
            <a:r>
              <a:rPr lang="en" sz="2500"/>
              <a:t>Exploratory Data Analysis/Visualisation</a:t>
            </a:r>
            <a:endParaRPr sz="2500"/>
          </a:p>
          <a:p>
            <a:pPr marL="457200" lvl="0" indent="-387350" algn="l" rtl="0">
              <a:lnSpc>
                <a:spcPct val="150000"/>
              </a:lnSpc>
              <a:spcBef>
                <a:spcPts val="1000"/>
              </a:spcBef>
              <a:spcAft>
                <a:spcPts val="0"/>
              </a:spcAft>
              <a:buSzPts val="2500"/>
              <a:buChar char="▰"/>
            </a:pPr>
            <a:r>
              <a:rPr lang="en" sz="2500"/>
              <a:t>Clustering Model</a:t>
            </a:r>
            <a:endParaRPr sz="2500"/>
          </a:p>
          <a:p>
            <a:pPr marL="457200" lvl="0" indent="-387350" algn="l" rtl="0">
              <a:lnSpc>
                <a:spcPct val="150000"/>
              </a:lnSpc>
              <a:spcBef>
                <a:spcPts val="1000"/>
              </a:spcBef>
              <a:spcAft>
                <a:spcPts val="0"/>
              </a:spcAft>
              <a:buSzPts val="2500"/>
              <a:buChar char="▰"/>
            </a:pPr>
            <a:r>
              <a:rPr lang="en" sz="2500"/>
              <a:t>Clusters Analysis</a:t>
            </a:r>
            <a:endParaRPr sz="2500"/>
          </a:p>
          <a:p>
            <a:pPr marL="0" lvl="0" indent="0" algn="l" rtl="0">
              <a:lnSpc>
                <a:spcPct val="200000"/>
              </a:lnSpc>
              <a:spcBef>
                <a:spcPts val="1000"/>
              </a:spcBef>
              <a:spcAft>
                <a:spcPts val="1000"/>
              </a:spcAft>
              <a:buNone/>
            </a:pPr>
            <a:endParaRPr sz="2500"/>
          </a:p>
        </p:txBody>
      </p:sp>
      <p:sp>
        <p:nvSpPr>
          <p:cNvPr id="236" name="Google Shape;236;p2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37" name="Google Shape;237;p24"/>
          <p:cNvGrpSpPr/>
          <p:nvPr/>
        </p:nvGrpSpPr>
        <p:grpSpPr>
          <a:xfrm>
            <a:off x="282216" y="590918"/>
            <a:ext cx="369505" cy="369505"/>
            <a:chOff x="2594050" y="1631825"/>
            <a:chExt cx="439625" cy="439625"/>
          </a:xfrm>
        </p:grpSpPr>
        <p:sp>
          <p:nvSpPr>
            <p:cNvPr id="238" name="Google Shape;238;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Catplot:</a:t>
            </a:r>
            <a:endParaRPr sz="1800"/>
          </a:p>
        </p:txBody>
      </p:sp>
      <p:sp>
        <p:nvSpPr>
          <p:cNvPr id="393" name="Google Shape;393;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94" name="Google Shape;394;p42"/>
          <p:cNvPicPr preferRelativeResize="0"/>
          <p:nvPr/>
        </p:nvPicPr>
        <p:blipFill>
          <a:blip r:embed="rId3">
            <a:alphaModFix/>
          </a:blip>
          <a:stretch>
            <a:fillRect/>
          </a:stretch>
        </p:blipFill>
        <p:spPr>
          <a:xfrm>
            <a:off x="2087963" y="149421"/>
            <a:ext cx="5361150" cy="49940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3"/>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Boxplot:</a:t>
            </a:r>
            <a:endParaRPr sz="1800"/>
          </a:p>
        </p:txBody>
      </p:sp>
      <p:sp>
        <p:nvSpPr>
          <p:cNvPr id="400" name="Google Shape;400;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401" name="Google Shape;401;p43"/>
          <p:cNvPicPr preferRelativeResize="0"/>
          <p:nvPr/>
        </p:nvPicPr>
        <p:blipFill rotWithShape="1">
          <a:blip r:embed="rId3">
            <a:alphaModFix/>
          </a:blip>
          <a:srcRect t="89" b="89"/>
          <a:stretch/>
        </p:blipFill>
        <p:spPr>
          <a:xfrm>
            <a:off x="377075" y="597074"/>
            <a:ext cx="8050927" cy="3015675"/>
          </a:xfrm>
          <a:prstGeom prst="rect">
            <a:avLst/>
          </a:prstGeom>
          <a:noFill/>
          <a:ln>
            <a:noFill/>
          </a:ln>
        </p:spPr>
      </p:pic>
      <p:pic>
        <p:nvPicPr>
          <p:cNvPr id="402" name="Google Shape;402;p43"/>
          <p:cNvPicPr preferRelativeResize="0"/>
          <p:nvPr/>
        </p:nvPicPr>
        <p:blipFill>
          <a:blip r:embed="rId4">
            <a:alphaModFix/>
          </a:blip>
          <a:stretch>
            <a:fillRect/>
          </a:stretch>
        </p:blipFill>
        <p:spPr>
          <a:xfrm>
            <a:off x="1397725" y="3590275"/>
            <a:ext cx="4122234" cy="155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Jointplot:</a:t>
            </a:r>
            <a:endParaRPr sz="1800"/>
          </a:p>
        </p:txBody>
      </p:sp>
      <p:sp>
        <p:nvSpPr>
          <p:cNvPr id="408" name="Google Shape;408;p4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409" name="Google Shape;409;p44"/>
          <p:cNvPicPr preferRelativeResize="0"/>
          <p:nvPr/>
        </p:nvPicPr>
        <p:blipFill>
          <a:blip r:embed="rId3">
            <a:alphaModFix/>
          </a:blip>
          <a:stretch>
            <a:fillRect/>
          </a:stretch>
        </p:blipFill>
        <p:spPr>
          <a:xfrm>
            <a:off x="1705750" y="0"/>
            <a:ext cx="5252158" cy="5143500"/>
          </a:xfrm>
          <a:prstGeom prst="rect">
            <a:avLst/>
          </a:prstGeom>
          <a:noFill/>
          <a:ln>
            <a:noFill/>
          </a:ln>
        </p:spPr>
      </p:pic>
      <p:pic>
        <p:nvPicPr>
          <p:cNvPr id="410" name="Google Shape;410;p44"/>
          <p:cNvPicPr preferRelativeResize="0"/>
          <p:nvPr/>
        </p:nvPicPr>
        <p:blipFill>
          <a:blip r:embed="rId4">
            <a:alphaModFix/>
          </a:blip>
          <a:stretch>
            <a:fillRect/>
          </a:stretch>
        </p:blipFill>
        <p:spPr>
          <a:xfrm>
            <a:off x="7030558" y="1152225"/>
            <a:ext cx="1884842" cy="1658337"/>
          </a:xfrm>
          <a:prstGeom prst="rect">
            <a:avLst/>
          </a:prstGeom>
          <a:noFill/>
          <a:ln>
            <a:noFill/>
          </a:ln>
        </p:spPr>
      </p:pic>
      <p:sp>
        <p:nvSpPr>
          <p:cNvPr id="411" name="Google Shape;411;p44"/>
          <p:cNvSpPr txBox="1"/>
          <p:nvPr/>
        </p:nvSpPr>
        <p:spPr>
          <a:xfrm>
            <a:off x="6957900" y="625000"/>
            <a:ext cx="2186100" cy="315600"/>
          </a:xfrm>
          <a:prstGeom prst="rect">
            <a:avLst/>
          </a:prstGeom>
          <a:noFill/>
          <a:ln w="9525" cap="flat" cmpd="sng">
            <a:solidFill>
              <a:srgbClr val="D26F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latin typeface="Roboto Condensed"/>
                <a:ea typeface="Roboto Condensed"/>
                <a:cs typeface="Roboto Condensed"/>
                <a:sym typeface="Roboto Condensed"/>
              </a:rPr>
              <a:t>Index = JokeID, 0 = First Joke</a:t>
            </a:r>
            <a:endParaRPr sz="1300" b="1">
              <a:solidFill>
                <a:schemeClr val="dk1"/>
              </a:solidFill>
              <a:latin typeface="Roboto Condensed"/>
              <a:ea typeface="Roboto Condensed"/>
              <a:cs typeface="Roboto Condensed"/>
              <a:sym typeface="Roboto Condensed"/>
            </a:endParaRPr>
          </a:p>
        </p:txBody>
      </p:sp>
      <p:cxnSp>
        <p:nvCxnSpPr>
          <p:cNvPr id="412" name="Google Shape;412;p44"/>
          <p:cNvCxnSpPr/>
          <p:nvPr/>
        </p:nvCxnSpPr>
        <p:spPr>
          <a:xfrm rot="10800000">
            <a:off x="7136575" y="1002950"/>
            <a:ext cx="12900" cy="385800"/>
          </a:xfrm>
          <a:prstGeom prst="straightConnector1">
            <a:avLst/>
          </a:prstGeom>
          <a:noFill/>
          <a:ln w="9525" cap="flat" cmpd="sng">
            <a:solidFill>
              <a:srgbClr val="D26F00"/>
            </a:solidFill>
            <a:prstDash val="solid"/>
            <a:round/>
            <a:headEnd type="triangle" w="med" len="med"/>
            <a:tailEnd type="oval" w="med" len="med"/>
          </a:ln>
        </p:spPr>
      </p:cxnSp>
      <p:sp>
        <p:nvSpPr>
          <p:cNvPr id="413" name="Google Shape;413;p44"/>
          <p:cNvSpPr txBox="1"/>
          <p:nvPr/>
        </p:nvSpPr>
        <p:spPr>
          <a:xfrm>
            <a:off x="7307250" y="3063400"/>
            <a:ext cx="1385100" cy="315600"/>
          </a:xfrm>
          <a:prstGeom prst="rect">
            <a:avLst/>
          </a:prstGeom>
          <a:noFill/>
          <a:ln w="9525" cap="flat" cmpd="sng">
            <a:solidFill>
              <a:srgbClr val="D26F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latin typeface="Roboto Condensed"/>
                <a:ea typeface="Roboto Condensed"/>
                <a:cs typeface="Roboto Condensed"/>
                <a:sym typeface="Roboto Condensed"/>
              </a:rPr>
              <a:t>Length of the joke</a:t>
            </a:r>
            <a:endParaRPr sz="1300" b="1">
              <a:solidFill>
                <a:schemeClr val="dk1"/>
              </a:solidFill>
              <a:latin typeface="Roboto Condensed"/>
              <a:ea typeface="Roboto Condensed"/>
              <a:cs typeface="Roboto Condensed"/>
              <a:sym typeface="Roboto Condensed"/>
            </a:endParaRPr>
          </a:p>
        </p:txBody>
      </p:sp>
      <p:cxnSp>
        <p:nvCxnSpPr>
          <p:cNvPr id="414" name="Google Shape;414;p44"/>
          <p:cNvCxnSpPr/>
          <p:nvPr/>
        </p:nvCxnSpPr>
        <p:spPr>
          <a:xfrm rot="10800000" flipH="1">
            <a:off x="8216750" y="2732175"/>
            <a:ext cx="424500" cy="328200"/>
          </a:xfrm>
          <a:prstGeom prst="straightConnector1">
            <a:avLst/>
          </a:prstGeom>
          <a:noFill/>
          <a:ln w="9525" cap="flat" cmpd="sng">
            <a:solidFill>
              <a:srgbClr val="D26F00"/>
            </a:solidFill>
            <a:prstDash val="solid"/>
            <a:round/>
            <a:headEnd type="oval"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Correlation:</a:t>
            </a:r>
            <a:endParaRPr sz="1800"/>
          </a:p>
        </p:txBody>
      </p:sp>
      <p:sp>
        <p:nvSpPr>
          <p:cNvPr id="420" name="Google Shape;420;p4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421" name="Google Shape;421;p45"/>
          <p:cNvPicPr preferRelativeResize="0"/>
          <p:nvPr/>
        </p:nvPicPr>
        <p:blipFill>
          <a:blip r:embed="rId3">
            <a:alphaModFix/>
          </a:blip>
          <a:stretch>
            <a:fillRect/>
          </a:stretch>
        </p:blipFill>
        <p:spPr>
          <a:xfrm>
            <a:off x="285075" y="907750"/>
            <a:ext cx="5206500" cy="3634725"/>
          </a:xfrm>
          <a:prstGeom prst="rect">
            <a:avLst/>
          </a:prstGeom>
          <a:noFill/>
          <a:ln>
            <a:noFill/>
          </a:ln>
        </p:spPr>
      </p:pic>
      <p:sp>
        <p:nvSpPr>
          <p:cNvPr id="422" name="Google Shape;422;p45"/>
          <p:cNvSpPr txBox="1"/>
          <p:nvPr/>
        </p:nvSpPr>
        <p:spPr>
          <a:xfrm>
            <a:off x="5569900" y="2395125"/>
            <a:ext cx="3517200" cy="17727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600"/>
              </a:spcBef>
              <a:spcAft>
                <a:spcPts val="0"/>
              </a:spcAft>
              <a:buClr>
                <a:srgbClr val="C7D3E6"/>
              </a:buClr>
              <a:buSzPts val="2000"/>
              <a:buFont typeface="Roboto Condensed Light"/>
              <a:buChar char="▰"/>
            </a:pPr>
            <a:r>
              <a:rPr lang="en" sz="2000">
                <a:solidFill>
                  <a:srgbClr val="263248"/>
                </a:solidFill>
                <a:latin typeface="Roboto Condensed Light"/>
                <a:ea typeface="Roboto Condensed Light"/>
                <a:cs typeface="Roboto Condensed Light"/>
                <a:sym typeface="Roboto Condensed Light"/>
              </a:rPr>
              <a:t>Positive relation between the Length of Jokes and Ratings</a:t>
            </a:r>
            <a:endParaRPr sz="2000"/>
          </a:p>
        </p:txBody>
      </p:sp>
      <p:pic>
        <p:nvPicPr>
          <p:cNvPr id="423" name="Google Shape;423;p45"/>
          <p:cNvPicPr preferRelativeResize="0"/>
          <p:nvPr/>
        </p:nvPicPr>
        <p:blipFill>
          <a:blip r:embed="rId4">
            <a:alphaModFix/>
          </a:blip>
          <a:stretch>
            <a:fillRect/>
          </a:stretch>
        </p:blipFill>
        <p:spPr>
          <a:xfrm>
            <a:off x="5424412" y="705975"/>
            <a:ext cx="3680979" cy="131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body" idx="1"/>
          </p:nvPr>
        </p:nvSpPr>
        <p:spPr>
          <a:xfrm>
            <a:off x="232200" y="1369200"/>
            <a:ext cx="8679600" cy="344640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 b="1">
                <a:latin typeface="Roboto Condensed"/>
                <a:ea typeface="Roboto Condensed"/>
                <a:cs typeface="Roboto Condensed"/>
                <a:sym typeface="Roboto Condensed"/>
              </a:rPr>
              <a:t>Conclusion:</a:t>
            </a:r>
            <a:endParaRPr b="1">
              <a:latin typeface="Roboto Condensed"/>
              <a:ea typeface="Roboto Condensed"/>
              <a:cs typeface="Roboto Condensed"/>
              <a:sym typeface="Roboto Condensed"/>
            </a:endParaRPr>
          </a:p>
          <a:p>
            <a:pPr marL="457200" lvl="0" indent="-381000" algn="l" rtl="0">
              <a:lnSpc>
                <a:spcPct val="150000"/>
              </a:lnSpc>
              <a:spcBef>
                <a:spcPts val="1000"/>
              </a:spcBef>
              <a:spcAft>
                <a:spcPts val="0"/>
              </a:spcAft>
              <a:buSzPts val="2400"/>
              <a:buChar char="▰"/>
            </a:pPr>
            <a:r>
              <a:rPr lang="en"/>
              <a:t>Generally, longer jokes have higher ratings</a:t>
            </a:r>
            <a:endParaRPr sz="600"/>
          </a:p>
          <a:p>
            <a:pPr marL="457200" lvl="0" indent="-381000" algn="l" rtl="0">
              <a:lnSpc>
                <a:spcPct val="100000"/>
              </a:lnSpc>
              <a:spcBef>
                <a:spcPts val="0"/>
              </a:spcBef>
              <a:spcAft>
                <a:spcPts val="0"/>
              </a:spcAft>
              <a:buSzPts val="2400"/>
              <a:buChar char="▰"/>
            </a:pPr>
            <a:r>
              <a:rPr lang="en"/>
              <a:t>With longer description of the jokes, the user may be able to understand more and this may be why the user rated jokes with </a:t>
            </a:r>
            <a:r>
              <a:rPr lang="en" i="1"/>
              <a:t>longer length</a:t>
            </a:r>
            <a:r>
              <a:rPr lang="en"/>
              <a:t> a </a:t>
            </a:r>
            <a:r>
              <a:rPr lang="en" b="1">
                <a:solidFill>
                  <a:schemeClr val="accent1"/>
                </a:solidFill>
                <a:latin typeface="Roboto Condensed"/>
                <a:ea typeface="Roboto Condensed"/>
                <a:cs typeface="Roboto Condensed"/>
                <a:sym typeface="Roboto Condensed"/>
              </a:rPr>
              <a:t>higher ratings</a:t>
            </a:r>
            <a:r>
              <a:rPr lang="en"/>
              <a:t>.</a:t>
            </a:r>
            <a:endParaRPr/>
          </a:p>
        </p:txBody>
      </p:sp>
      <p:sp>
        <p:nvSpPr>
          <p:cNvPr id="429" name="Google Shape;429;p4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INSIGHT FROM JOINTPLOT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ctrTitle"/>
          </p:nvPr>
        </p:nvSpPr>
        <p:spPr>
          <a:xfrm>
            <a:off x="630000" y="2814751"/>
            <a:ext cx="4094400" cy="19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Network</a:t>
            </a:r>
            <a:endParaRPr sz="4800"/>
          </a:p>
          <a:p>
            <a:pPr marL="0" lvl="0" indent="0" algn="l" rtl="0">
              <a:spcBef>
                <a:spcPts val="0"/>
              </a:spcBef>
              <a:spcAft>
                <a:spcPts val="0"/>
              </a:spcAft>
              <a:buNone/>
            </a:pPr>
            <a:r>
              <a:rPr lang="en" sz="4800"/>
              <a:t>Visualisation </a:t>
            </a:r>
            <a:endParaRPr sz="4800"/>
          </a:p>
        </p:txBody>
      </p:sp>
      <p:sp>
        <p:nvSpPr>
          <p:cNvPr id="435" name="Google Shape;435;p4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36" name="Google Shape;436;p4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2.2</a:t>
            </a:r>
            <a:endParaRPr sz="3000" b="1">
              <a:solidFill>
                <a:srgbClr val="3F5378"/>
              </a:solidFill>
              <a:latin typeface="Roboto Condensed"/>
              <a:ea typeface="Roboto Condensed"/>
              <a:cs typeface="Roboto Condensed"/>
              <a:sym typeface="Roboto Condensed"/>
            </a:endParaRPr>
          </a:p>
        </p:txBody>
      </p:sp>
      <p:sp>
        <p:nvSpPr>
          <p:cNvPr id="437" name="Google Shape;437;p47"/>
          <p:cNvSpPr/>
          <p:nvPr/>
        </p:nvSpPr>
        <p:spPr>
          <a:xfrm>
            <a:off x="2864625" y="1991413"/>
            <a:ext cx="604200" cy="523800"/>
          </a:xfrm>
          <a:prstGeom prst="star5">
            <a:avLst>
              <a:gd name="adj" fmla="val 19098"/>
              <a:gd name="hf" fmla="val 105146"/>
              <a:gd name="vf" fmla="val 110557"/>
            </a:avLst>
          </a:prstGeom>
          <a:solidFill>
            <a:srgbClr val="FF98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txBox="1">
            <a:spLocks noGrp="1"/>
          </p:cNvSpPr>
          <p:nvPr>
            <p:ph type="title" idx="4294967295"/>
          </p:nvPr>
        </p:nvSpPr>
        <p:spPr>
          <a:xfrm>
            <a:off x="3545025" y="1955625"/>
            <a:ext cx="1074600" cy="65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New Things Learnt</a:t>
            </a:r>
            <a:endParaRPr>
              <a:solidFill>
                <a:srgbClr val="FF98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8"/>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Unigram: Used the </a:t>
            </a:r>
            <a:r>
              <a:rPr lang="en">
                <a:solidFill>
                  <a:srgbClr val="FFD966"/>
                </a:solidFill>
              </a:rPr>
              <a:t>JokeText_Category.csv</a:t>
            </a:r>
            <a:endParaRPr>
              <a:solidFill>
                <a:srgbClr val="FFD966"/>
              </a:solidFill>
            </a:endParaRPr>
          </a:p>
        </p:txBody>
      </p:sp>
      <p:pic>
        <p:nvPicPr>
          <p:cNvPr id="444" name="Google Shape;444;p48"/>
          <p:cNvPicPr preferRelativeResize="0"/>
          <p:nvPr/>
        </p:nvPicPr>
        <p:blipFill rotWithShape="1">
          <a:blip r:embed="rId3">
            <a:alphaModFix/>
          </a:blip>
          <a:srcRect l="278" r="288"/>
          <a:stretch/>
        </p:blipFill>
        <p:spPr>
          <a:xfrm>
            <a:off x="477275" y="3052575"/>
            <a:ext cx="2756401" cy="1988993"/>
          </a:xfrm>
          <a:prstGeom prst="rect">
            <a:avLst/>
          </a:prstGeom>
          <a:noFill/>
          <a:ln>
            <a:noFill/>
          </a:ln>
        </p:spPr>
      </p:pic>
      <p:sp>
        <p:nvSpPr>
          <p:cNvPr id="445" name="Google Shape;445;p48"/>
          <p:cNvSpPr/>
          <p:nvPr/>
        </p:nvSpPr>
        <p:spPr>
          <a:xfrm>
            <a:off x="3664125" y="2571750"/>
            <a:ext cx="3603600" cy="951000"/>
          </a:xfrm>
          <a:prstGeom prst="leftUpArrow">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8"/>
          <p:cNvSpPr txBox="1"/>
          <p:nvPr/>
        </p:nvSpPr>
        <p:spPr>
          <a:xfrm>
            <a:off x="3664125" y="3499425"/>
            <a:ext cx="5632800" cy="1095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Condensed"/>
              <a:buChar char="-"/>
            </a:pPr>
            <a:r>
              <a:rPr lang="en" sz="1800" b="1">
                <a:solidFill>
                  <a:schemeClr val="dk1"/>
                </a:solidFill>
                <a:latin typeface="Roboto Condensed"/>
                <a:ea typeface="Roboto Condensed"/>
                <a:cs typeface="Roboto Condensed"/>
                <a:sym typeface="Roboto Condensed"/>
              </a:rPr>
              <a:t>Data Cleaning by Category</a:t>
            </a:r>
            <a:endParaRPr sz="1800" b="1">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b="1">
                <a:solidFill>
                  <a:schemeClr val="dk1"/>
                </a:solidFill>
                <a:latin typeface="Roboto Condensed"/>
                <a:ea typeface="Roboto Condensed"/>
                <a:cs typeface="Roboto Condensed"/>
                <a:sym typeface="Roboto Condensed"/>
              </a:rPr>
              <a:t>6 Dataframes created for each type of jokes</a:t>
            </a:r>
            <a:endParaRPr sz="1800" b="1">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b="1">
                <a:solidFill>
                  <a:schemeClr val="dk1"/>
                </a:solidFill>
                <a:latin typeface="Roboto Condensed"/>
                <a:ea typeface="Roboto Condensed"/>
                <a:cs typeface="Roboto Condensed"/>
                <a:sym typeface="Roboto Condensed"/>
              </a:rPr>
              <a:t>Word count for each repeated words in that category</a:t>
            </a:r>
            <a:endParaRPr sz="1800" b="1">
              <a:solidFill>
                <a:schemeClr val="dk1"/>
              </a:solidFill>
              <a:latin typeface="Roboto Condensed"/>
              <a:ea typeface="Roboto Condensed"/>
              <a:cs typeface="Roboto Condensed"/>
              <a:sym typeface="Roboto Condensed"/>
            </a:endParaRPr>
          </a:p>
        </p:txBody>
      </p:sp>
      <p:pic>
        <p:nvPicPr>
          <p:cNvPr id="447" name="Google Shape;447;p48"/>
          <p:cNvPicPr preferRelativeResize="0"/>
          <p:nvPr/>
        </p:nvPicPr>
        <p:blipFill>
          <a:blip r:embed="rId4">
            <a:alphaModFix/>
          </a:blip>
          <a:stretch>
            <a:fillRect/>
          </a:stretch>
        </p:blipFill>
        <p:spPr>
          <a:xfrm>
            <a:off x="393638" y="1368525"/>
            <a:ext cx="7858125" cy="1085850"/>
          </a:xfrm>
          <a:prstGeom prst="rect">
            <a:avLst/>
          </a:prstGeom>
          <a:noFill/>
          <a:ln>
            <a:noFill/>
          </a:ln>
        </p:spPr>
      </p:pic>
      <p:sp>
        <p:nvSpPr>
          <p:cNvPr id="448" name="Google Shape;448;p48"/>
          <p:cNvSpPr/>
          <p:nvPr/>
        </p:nvSpPr>
        <p:spPr>
          <a:xfrm>
            <a:off x="4302925" y="1368625"/>
            <a:ext cx="4042200" cy="108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8"/>
          <p:cNvSpPr txBox="1"/>
          <p:nvPr/>
        </p:nvSpPr>
        <p:spPr>
          <a:xfrm>
            <a:off x="324875" y="2571750"/>
            <a:ext cx="3688800" cy="55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600"/>
              </a:spcBef>
              <a:spcAft>
                <a:spcPts val="1000"/>
              </a:spcAft>
              <a:buNone/>
            </a:pPr>
            <a:r>
              <a:rPr lang="en" sz="2200" b="1">
                <a:solidFill>
                  <a:srgbClr val="D26F00"/>
                </a:solidFill>
                <a:latin typeface="Roboto Condensed"/>
                <a:ea typeface="Roboto Condensed"/>
                <a:cs typeface="Roboto Condensed"/>
                <a:sym typeface="Roboto Condensed"/>
              </a:rPr>
              <a:t>Political Humor Unigram Df:</a:t>
            </a:r>
            <a:endParaRPr sz="2200" b="1">
              <a:solidFill>
                <a:srgbClr val="D26F00"/>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9"/>
          <p:cNvSpPr txBox="1">
            <a:spLocks noGrp="1"/>
          </p:cNvSpPr>
          <p:nvPr>
            <p:ph type="body" idx="1"/>
          </p:nvPr>
        </p:nvSpPr>
        <p:spPr>
          <a:xfrm>
            <a:off x="898125" y="1752600"/>
            <a:ext cx="5090700" cy="10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NetworkX Graph - Unigram</a:t>
            </a:r>
            <a:endParaRPr b="1"/>
          </a:p>
          <a:p>
            <a:pPr marL="0" lvl="0" indent="0" algn="l" rtl="0">
              <a:spcBef>
                <a:spcPts val="600"/>
              </a:spcBef>
              <a:spcAft>
                <a:spcPts val="0"/>
              </a:spcAft>
              <a:buClr>
                <a:schemeClr val="dk1"/>
              </a:buClr>
              <a:buSzPts val="1100"/>
              <a:buFont typeface="Arial"/>
              <a:buNone/>
            </a:pPr>
            <a:r>
              <a:rPr lang="en" b="1">
                <a:solidFill>
                  <a:schemeClr val="lt1"/>
                </a:solidFill>
              </a:rPr>
              <a:t>NetworkX Graph - Bigram</a:t>
            </a:r>
            <a:endParaRPr b="1"/>
          </a:p>
          <a:p>
            <a:pPr marL="0" lvl="0" indent="0" algn="l" rtl="0">
              <a:spcBef>
                <a:spcPts val="600"/>
              </a:spcBef>
              <a:spcAft>
                <a:spcPts val="0"/>
              </a:spcAft>
              <a:buNone/>
            </a:pPr>
            <a:endParaRPr b="1"/>
          </a:p>
          <a:p>
            <a:pPr marL="0" lvl="0" indent="0" algn="l" rtl="0">
              <a:spcBef>
                <a:spcPts val="600"/>
              </a:spcBef>
              <a:spcAft>
                <a:spcPts val="0"/>
              </a:spcAft>
              <a:buNone/>
            </a:pPr>
            <a:endParaRPr b="1"/>
          </a:p>
        </p:txBody>
      </p:sp>
      <p:sp>
        <p:nvSpPr>
          <p:cNvPr id="455" name="Google Shape;455;p49"/>
          <p:cNvSpPr txBox="1">
            <a:spLocks noGrp="1"/>
          </p:cNvSpPr>
          <p:nvPr>
            <p:ph type="title" idx="4294967295"/>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Network Visualization for Different Type of Jokes</a:t>
            </a:r>
            <a:endParaRPr>
              <a:solidFill>
                <a:srgbClr val="FF9800"/>
              </a:solidFill>
            </a:endParaRPr>
          </a:p>
        </p:txBody>
      </p:sp>
      <p:grpSp>
        <p:nvGrpSpPr>
          <p:cNvPr id="456" name="Google Shape;456;p49"/>
          <p:cNvGrpSpPr/>
          <p:nvPr/>
        </p:nvGrpSpPr>
        <p:grpSpPr>
          <a:xfrm>
            <a:off x="312466" y="587260"/>
            <a:ext cx="309022" cy="376837"/>
            <a:chOff x="596350" y="929175"/>
            <a:chExt cx="407950" cy="497475"/>
          </a:xfrm>
        </p:grpSpPr>
        <p:sp>
          <p:nvSpPr>
            <p:cNvPr id="457" name="Google Shape;457;p4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49"/>
          <p:cNvSpPr/>
          <p:nvPr/>
        </p:nvSpPr>
        <p:spPr>
          <a:xfrm>
            <a:off x="5607825" y="1534213"/>
            <a:ext cx="604200" cy="523800"/>
          </a:xfrm>
          <a:prstGeom prst="star5">
            <a:avLst>
              <a:gd name="adj" fmla="val 19098"/>
              <a:gd name="hf" fmla="val 105146"/>
              <a:gd name="vf" fmla="val 110557"/>
            </a:avLst>
          </a:prstGeom>
          <a:solidFill>
            <a:srgbClr val="FF98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txBox="1">
            <a:spLocks noGrp="1"/>
          </p:cNvSpPr>
          <p:nvPr>
            <p:ph type="title" idx="4294967295"/>
          </p:nvPr>
        </p:nvSpPr>
        <p:spPr>
          <a:xfrm>
            <a:off x="6288225" y="1498425"/>
            <a:ext cx="1074600" cy="65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New Things Learnt</a:t>
            </a:r>
            <a:endParaRPr>
              <a:solidFill>
                <a:srgbClr val="FF98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0"/>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Unigram:</a:t>
            </a:r>
            <a:endParaRPr sz="1800"/>
          </a:p>
        </p:txBody>
      </p:sp>
      <p:sp>
        <p:nvSpPr>
          <p:cNvPr id="471" name="Google Shape;471;p5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472" name="Google Shape;472;p50"/>
          <p:cNvPicPr preferRelativeResize="0"/>
          <p:nvPr/>
        </p:nvPicPr>
        <p:blipFill>
          <a:blip r:embed="rId3">
            <a:alphaModFix/>
          </a:blip>
          <a:stretch>
            <a:fillRect/>
          </a:stretch>
        </p:blipFill>
        <p:spPr>
          <a:xfrm>
            <a:off x="441350" y="620400"/>
            <a:ext cx="6388695" cy="4331701"/>
          </a:xfrm>
          <a:prstGeom prst="rect">
            <a:avLst/>
          </a:prstGeom>
          <a:noFill/>
          <a:ln>
            <a:noFill/>
          </a:ln>
        </p:spPr>
      </p:pic>
      <p:sp>
        <p:nvSpPr>
          <p:cNvPr id="473" name="Google Shape;473;p50"/>
          <p:cNvSpPr txBox="1">
            <a:spLocks noGrp="1"/>
          </p:cNvSpPr>
          <p:nvPr>
            <p:ph type="body" idx="4294967295"/>
          </p:nvPr>
        </p:nvSpPr>
        <p:spPr>
          <a:xfrm>
            <a:off x="6906250" y="782175"/>
            <a:ext cx="2237700" cy="31332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sz="2000" b="1">
                <a:latin typeface="Roboto Condensed"/>
                <a:ea typeface="Roboto Condensed"/>
                <a:cs typeface="Roboto Condensed"/>
                <a:sym typeface="Roboto Condensed"/>
              </a:rPr>
              <a:t>INSIGHT:</a:t>
            </a:r>
            <a:endParaRPr sz="2000" b="1">
              <a:latin typeface="Roboto Condensed"/>
              <a:ea typeface="Roboto Condensed"/>
              <a:cs typeface="Roboto Condensed"/>
              <a:sym typeface="Roboto Condensed"/>
            </a:endParaRPr>
          </a:p>
          <a:p>
            <a:pPr marL="457200" lvl="0" indent="-342900" algn="l" rtl="0">
              <a:spcBef>
                <a:spcPts val="1000"/>
              </a:spcBef>
              <a:spcAft>
                <a:spcPts val="0"/>
              </a:spcAft>
              <a:buSzPts val="1800"/>
              <a:buChar char="▰"/>
            </a:pPr>
            <a:r>
              <a:rPr lang="en" sz="1800"/>
              <a:t>Political Humor: have words mostly related to president. </a:t>
            </a:r>
            <a:endParaRPr sz="1800"/>
          </a:p>
          <a:p>
            <a:pPr marL="457200" lvl="0" indent="0" algn="l" rtl="0">
              <a:spcBef>
                <a:spcPts val="1000"/>
              </a:spcBef>
              <a:spcAft>
                <a:spcPts val="0"/>
              </a:spcAft>
              <a:buNone/>
            </a:pPr>
            <a:endParaRPr sz="1800"/>
          </a:p>
          <a:p>
            <a:pPr marL="457200" lvl="0" indent="-342900" algn="l" rtl="0">
              <a:spcBef>
                <a:spcPts val="1000"/>
              </a:spcBef>
              <a:spcAft>
                <a:spcPts val="0"/>
              </a:spcAft>
              <a:buSzPts val="1800"/>
              <a:buChar char="▰"/>
            </a:pPr>
            <a:r>
              <a:rPr lang="en" sz="1800"/>
              <a:t>Dark: have words like news (bad / good news)</a:t>
            </a:r>
            <a:endParaRPr sz="1800"/>
          </a:p>
        </p:txBody>
      </p:sp>
      <p:sp>
        <p:nvSpPr>
          <p:cNvPr id="474" name="Google Shape;474;p50"/>
          <p:cNvSpPr txBox="1"/>
          <p:nvPr/>
        </p:nvSpPr>
        <p:spPr>
          <a:xfrm>
            <a:off x="4453150" y="4038100"/>
            <a:ext cx="2300700" cy="855600"/>
          </a:xfrm>
          <a:prstGeom prst="rect">
            <a:avLst/>
          </a:prstGeom>
          <a:noFill/>
          <a:ln w="19050" cap="flat" cmpd="sng">
            <a:solidFill>
              <a:srgbClr val="FF9800"/>
            </a:solidFill>
            <a:prstDash val="dash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u="sng">
                <a:solidFill>
                  <a:srgbClr val="263248"/>
                </a:solidFill>
                <a:latin typeface="Roboto Condensed"/>
                <a:ea typeface="Roboto Condensed"/>
                <a:cs typeface="Roboto Condensed"/>
                <a:sym typeface="Roboto Condensed"/>
              </a:rPr>
              <a:t>Legend: </a:t>
            </a:r>
            <a:endParaRPr sz="1000" b="1" u="sng">
              <a:solidFill>
                <a:srgbClr val="263248"/>
              </a:solidFill>
              <a:latin typeface="Roboto Condensed"/>
              <a:ea typeface="Roboto Condensed"/>
              <a:cs typeface="Roboto Condensed"/>
              <a:sym typeface="Roboto Condensed"/>
            </a:endParaRPr>
          </a:p>
          <a:p>
            <a:pPr marL="0" lvl="0" indent="0" algn="ctr" rtl="0">
              <a:spcBef>
                <a:spcPts val="0"/>
              </a:spcBef>
              <a:spcAft>
                <a:spcPts val="0"/>
              </a:spcAft>
              <a:buNone/>
            </a:pPr>
            <a:endParaRPr sz="1000" b="1" u="sng">
              <a:latin typeface="Roboto Condensed"/>
              <a:ea typeface="Roboto Condensed"/>
              <a:cs typeface="Roboto Condensed"/>
              <a:sym typeface="Roboto Condensed"/>
            </a:endParaRPr>
          </a:p>
          <a:p>
            <a:pPr marL="0" lvl="0" indent="0" algn="l" rtl="0">
              <a:spcBef>
                <a:spcPts val="0"/>
              </a:spcBef>
              <a:spcAft>
                <a:spcPts val="0"/>
              </a:spcAft>
              <a:buNone/>
            </a:pPr>
            <a:r>
              <a:rPr lang="en" sz="1000" b="1">
                <a:solidFill>
                  <a:srgbClr val="263248"/>
                </a:solidFill>
                <a:latin typeface="Roboto Condensed"/>
                <a:ea typeface="Roboto Condensed"/>
                <a:cs typeface="Roboto Condensed"/>
                <a:sym typeface="Roboto Condensed"/>
              </a:rPr>
              <a:t>Links </a:t>
            </a:r>
            <a:r>
              <a:rPr lang="en" sz="1000">
                <a:latin typeface="Roboto Condensed Light"/>
                <a:ea typeface="Roboto Condensed Light"/>
                <a:cs typeface="Roboto Condensed Light"/>
                <a:sym typeface="Roboto Condensed Light"/>
              </a:rPr>
              <a:t>- The word is present in the category </a:t>
            </a:r>
            <a:endParaRPr sz="10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000" b="1">
                <a:solidFill>
                  <a:srgbClr val="263248"/>
                </a:solidFill>
                <a:latin typeface="Roboto Condensed"/>
                <a:ea typeface="Roboto Condensed"/>
                <a:cs typeface="Roboto Condensed"/>
                <a:sym typeface="Roboto Condensed"/>
              </a:rPr>
              <a:t>Size of Circle</a:t>
            </a:r>
            <a:r>
              <a:rPr lang="en" sz="1000">
                <a:latin typeface="Roboto Condensed Light"/>
                <a:ea typeface="Roboto Condensed Light"/>
                <a:cs typeface="Roboto Condensed Light"/>
                <a:sym typeface="Roboto Condensed Light"/>
              </a:rPr>
              <a:t> - Word Count </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Bigram:</a:t>
            </a:r>
            <a:endParaRPr sz="1800"/>
          </a:p>
        </p:txBody>
      </p:sp>
      <p:sp>
        <p:nvSpPr>
          <p:cNvPr id="480" name="Google Shape;480;p5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481" name="Google Shape;481;p51"/>
          <p:cNvPicPr preferRelativeResize="0"/>
          <p:nvPr/>
        </p:nvPicPr>
        <p:blipFill>
          <a:blip r:embed="rId3">
            <a:alphaModFix/>
          </a:blip>
          <a:stretch>
            <a:fillRect/>
          </a:stretch>
        </p:blipFill>
        <p:spPr>
          <a:xfrm>
            <a:off x="2071475" y="228600"/>
            <a:ext cx="4850100" cy="4838701"/>
          </a:xfrm>
          <a:prstGeom prst="rect">
            <a:avLst/>
          </a:prstGeom>
          <a:noFill/>
          <a:ln>
            <a:noFill/>
          </a:ln>
        </p:spPr>
      </p:pic>
      <p:sp>
        <p:nvSpPr>
          <p:cNvPr id="482" name="Google Shape;482;p51"/>
          <p:cNvSpPr txBox="1"/>
          <p:nvPr/>
        </p:nvSpPr>
        <p:spPr>
          <a:xfrm>
            <a:off x="2711250" y="129950"/>
            <a:ext cx="3813900" cy="249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Network diagram of Top 5 Bigrams  for each Category (Cleaned_Jokes)</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47" name="Google Shape;247;p25"/>
          <p:cNvSpPr txBox="1">
            <a:spLocks noGrp="1"/>
          </p:cNvSpPr>
          <p:nvPr>
            <p:ph type="body" idx="4294967295"/>
          </p:nvPr>
        </p:nvSpPr>
        <p:spPr>
          <a:xfrm>
            <a:off x="381775" y="1372863"/>
            <a:ext cx="10710900" cy="1253400"/>
          </a:xfrm>
          <a:prstGeom prst="rect">
            <a:avLst/>
          </a:prstGeom>
        </p:spPr>
        <p:txBody>
          <a:bodyPr spcFirstLastPara="1" wrap="square" lIns="91425" tIns="91425" rIns="91425" bIns="91425" anchor="ctr" anchorCtr="0">
            <a:noAutofit/>
          </a:bodyPr>
          <a:lstStyle/>
          <a:p>
            <a:pPr marL="0" lvl="0" indent="0" algn="l" rtl="0">
              <a:lnSpc>
                <a:spcPct val="100000"/>
              </a:lnSpc>
              <a:spcBef>
                <a:spcPts val="600"/>
              </a:spcBef>
              <a:spcAft>
                <a:spcPts val="0"/>
              </a:spcAft>
              <a:buNone/>
            </a:pPr>
            <a:r>
              <a:rPr lang="en" sz="2200" b="1">
                <a:latin typeface="Roboto Condensed"/>
                <a:ea typeface="Roboto Condensed"/>
                <a:cs typeface="Roboto Condensed"/>
                <a:sym typeface="Roboto Condensed"/>
              </a:rPr>
              <a:t>2 CSV Files with 100 Jokes &amp; 24984 Users</a:t>
            </a:r>
            <a:endParaRPr sz="2200" b="1">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endParaRPr sz="100" b="1">
              <a:latin typeface="Roboto Condensed"/>
              <a:ea typeface="Roboto Condensed"/>
              <a:cs typeface="Roboto Condensed"/>
              <a:sym typeface="Roboto Condensed"/>
            </a:endParaRPr>
          </a:p>
          <a:p>
            <a:pPr marL="0" lvl="0" indent="0" algn="l" rtl="0">
              <a:lnSpc>
                <a:spcPct val="150000"/>
              </a:lnSpc>
              <a:spcBef>
                <a:spcPts val="1000"/>
              </a:spcBef>
              <a:spcAft>
                <a:spcPts val="1000"/>
              </a:spcAft>
              <a:buNone/>
            </a:pPr>
            <a:r>
              <a:rPr lang="en" sz="2200"/>
              <a:t>JokeText: 2 Columns, 100 Rows        jester-data-1: 100 Columns, 24984 Rows</a:t>
            </a:r>
            <a:endParaRPr sz="2200"/>
          </a:p>
        </p:txBody>
      </p:sp>
      <p:sp>
        <p:nvSpPr>
          <p:cNvPr id="248" name="Google Shape;248;p25"/>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Dataset 3 : Jester Joke Dataset</a:t>
            </a:r>
            <a:endParaRPr sz="2200"/>
          </a:p>
        </p:txBody>
      </p:sp>
      <p:pic>
        <p:nvPicPr>
          <p:cNvPr id="249" name="Google Shape;249;p25"/>
          <p:cNvPicPr preferRelativeResize="0"/>
          <p:nvPr/>
        </p:nvPicPr>
        <p:blipFill>
          <a:blip r:embed="rId3">
            <a:alphaModFix/>
          </a:blip>
          <a:stretch>
            <a:fillRect/>
          </a:stretch>
        </p:blipFill>
        <p:spPr>
          <a:xfrm>
            <a:off x="3792725" y="2571752"/>
            <a:ext cx="5258950" cy="2119398"/>
          </a:xfrm>
          <a:prstGeom prst="rect">
            <a:avLst/>
          </a:prstGeom>
          <a:noFill/>
          <a:ln>
            <a:noFill/>
          </a:ln>
        </p:spPr>
      </p:pic>
      <p:pic>
        <p:nvPicPr>
          <p:cNvPr id="250" name="Google Shape;250;p25"/>
          <p:cNvPicPr preferRelativeResize="0"/>
          <p:nvPr/>
        </p:nvPicPr>
        <p:blipFill>
          <a:blip r:embed="rId4">
            <a:alphaModFix/>
          </a:blip>
          <a:stretch>
            <a:fillRect/>
          </a:stretch>
        </p:blipFill>
        <p:spPr>
          <a:xfrm>
            <a:off x="489200" y="2493400"/>
            <a:ext cx="2908891" cy="255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2"/>
          <p:cNvSpPr txBox="1">
            <a:spLocks noGrp="1"/>
          </p:cNvSpPr>
          <p:nvPr>
            <p:ph type="ctrTitle"/>
          </p:nvPr>
        </p:nvSpPr>
        <p:spPr>
          <a:xfrm>
            <a:off x="630000" y="2814751"/>
            <a:ext cx="4094400" cy="19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Text</a:t>
            </a:r>
            <a:endParaRPr sz="4800"/>
          </a:p>
          <a:p>
            <a:pPr marL="0" lvl="0" indent="0" algn="l" rtl="0">
              <a:spcBef>
                <a:spcPts val="0"/>
              </a:spcBef>
              <a:spcAft>
                <a:spcPts val="0"/>
              </a:spcAft>
              <a:buNone/>
            </a:pPr>
            <a:r>
              <a:rPr lang="en" sz="4800"/>
              <a:t>Visualisations</a:t>
            </a:r>
            <a:endParaRPr sz="4800"/>
          </a:p>
        </p:txBody>
      </p:sp>
      <p:sp>
        <p:nvSpPr>
          <p:cNvPr id="488" name="Google Shape;488;p5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89" name="Google Shape;489;p52"/>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2.3</a:t>
            </a:r>
            <a:endParaRPr sz="3000" b="1">
              <a:solidFill>
                <a:srgbClr val="3F5378"/>
              </a:solidFill>
              <a:latin typeface="Roboto Condensed"/>
              <a:ea typeface="Roboto Condensed"/>
              <a:cs typeface="Roboto Condensed"/>
              <a:sym typeface="Roboto Condensed"/>
            </a:endParaRPr>
          </a:p>
        </p:txBody>
      </p:sp>
      <p:sp>
        <p:nvSpPr>
          <p:cNvPr id="490" name="Google Shape;490;p52"/>
          <p:cNvSpPr/>
          <p:nvPr/>
        </p:nvSpPr>
        <p:spPr>
          <a:xfrm>
            <a:off x="2864625" y="1991413"/>
            <a:ext cx="604200" cy="523800"/>
          </a:xfrm>
          <a:prstGeom prst="star5">
            <a:avLst>
              <a:gd name="adj" fmla="val 19098"/>
              <a:gd name="hf" fmla="val 105146"/>
              <a:gd name="vf" fmla="val 110557"/>
            </a:avLst>
          </a:prstGeom>
          <a:solidFill>
            <a:srgbClr val="FF98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2"/>
          <p:cNvSpPr txBox="1">
            <a:spLocks noGrp="1"/>
          </p:cNvSpPr>
          <p:nvPr>
            <p:ph type="title" idx="4294967295"/>
          </p:nvPr>
        </p:nvSpPr>
        <p:spPr>
          <a:xfrm>
            <a:off x="3545025" y="1955625"/>
            <a:ext cx="1074600" cy="65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New Things Learnt</a:t>
            </a:r>
            <a:endParaRPr>
              <a:solidFill>
                <a:srgbClr val="FF98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JokeText_Category.csv -&gt; </a:t>
            </a:r>
            <a:r>
              <a:rPr lang="en">
                <a:solidFill>
                  <a:srgbClr val="FFD966"/>
                </a:solidFill>
              </a:rPr>
              <a:t>Word_Counter.csv</a:t>
            </a:r>
            <a:endParaRPr>
              <a:solidFill>
                <a:srgbClr val="FFD966"/>
              </a:solidFill>
            </a:endParaRPr>
          </a:p>
        </p:txBody>
      </p:sp>
      <p:pic>
        <p:nvPicPr>
          <p:cNvPr id="497" name="Google Shape;497;p53"/>
          <p:cNvPicPr preferRelativeResize="0"/>
          <p:nvPr/>
        </p:nvPicPr>
        <p:blipFill>
          <a:blip r:embed="rId3">
            <a:alphaModFix/>
          </a:blip>
          <a:stretch>
            <a:fillRect/>
          </a:stretch>
        </p:blipFill>
        <p:spPr>
          <a:xfrm>
            <a:off x="538150" y="1476375"/>
            <a:ext cx="8067675" cy="1095375"/>
          </a:xfrm>
          <a:prstGeom prst="rect">
            <a:avLst/>
          </a:prstGeom>
          <a:noFill/>
          <a:ln>
            <a:noFill/>
          </a:ln>
        </p:spPr>
      </p:pic>
      <p:pic>
        <p:nvPicPr>
          <p:cNvPr id="498" name="Google Shape;498;p53"/>
          <p:cNvPicPr preferRelativeResize="0"/>
          <p:nvPr/>
        </p:nvPicPr>
        <p:blipFill>
          <a:blip r:embed="rId4">
            <a:alphaModFix/>
          </a:blip>
          <a:stretch>
            <a:fillRect/>
          </a:stretch>
        </p:blipFill>
        <p:spPr>
          <a:xfrm>
            <a:off x="613350" y="2799550"/>
            <a:ext cx="2906703" cy="2266950"/>
          </a:xfrm>
          <a:prstGeom prst="rect">
            <a:avLst/>
          </a:prstGeom>
          <a:noFill/>
          <a:ln>
            <a:noFill/>
          </a:ln>
        </p:spPr>
      </p:pic>
      <p:sp>
        <p:nvSpPr>
          <p:cNvPr id="499" name="Google Shape;499;p53"/>
          <p:cNvSpPr/>
          <p:nvPr/>
        </p:nvSpPr>
        <p:spPr>
          <a:xfrm>
            <a:off x="3957725" y="2664150"/>
            <a:ext cx="2756400" cy="951000"/>
          </a:xfrm>
          <a:prstGeom prst="leftUpArrow">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3"/>
          <p:cNvSpPr txBox="1"/>
          <p:nvPr/>
        </p:nvSpPr>
        <p:spPr>
          <a:xfrm>
            <a:off x="4438500" y="3615150"/>
            <a:ext cx="3973200" cy="1095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solidFill>
                  <a:schemeClr val="dk1"/>
                </a:solidFill>
                <a:latin typeface="Roboto Condensed"/>
                <a:ea typeface="Roboto Condensed"/>
                <a:cs typeface="Roboto Condensed"/>
                <a:sym typeface="Roboto Condensed"/>
              </a:rPr>
              <a:t>Using word tokenization &amp; Counter</a:t>
            </a:r>
            <a:endParaRPr sz="1800" b="1">
              <a:solidFill>
                <a:schemeClr val="dk1"/>
              </a:solidFill>
              <a:latin typeface="Roboto Condensed"/>
              <a:ea typeface="Roboto Condensed"/>
              <a:cs typeface="Roboto Condensed"/>
              <a:sym typeface="Roboto Condensed"/>
            </a:endParaRPr>
          </a:p>
          <a:p>
            <a:pPr marL="457200" lvl="0" indent="-342900" algn="l" rtl="0">
              <a:spcBef>
                <a:spcPts val="0"/>
              </a:spcBef>
              <a:spcAft>
                <a:spcPts val="0"/>
              </a:spcAft>
              <a:buClr>
                <a:schemeClr val="dk1"/>
              </a:buClr>
              <a:buSzPts val="1800"/>
              <a:buFont typeface="Roboto Condensed"/>
              <a:buChar char="-"/>
            </a:pPr>
            <a:r>
              <a:rPr lang="en" sz="1800" b="1">
                <a:solidFill>
                  <a:schemeClr val="dk1"/>
                </a:solidFill>
                <a:latin typeface="Roboto Condensed"/>
                <a:ea typeface="Roboto Condensed"/>
                <a:cs typeface="Roboto Condensed"/>
                <a:sym typeface="Roboto Condensed"/>
              </a:rPr>
              <a:t>Export File into Word_Counter.csv</a:t>
            </a:r>
            <a:endParaRPr sz="1800" b="1">
              <a:solidFill>
                <a:schemeClr val="dk1"/>
              </a:solidFill>
              <a:latin typeface="Roboto Condensed"/>
              <a:ea typeface="Roboto Condensed"/>
              <a:cs typeface="Roboto Condensed"/>
              <a:sym typeface="Roboto Condensed"/>
            </a:endParaRPr>
          </a:p>
        </p:txBody>
      </p:sp>
      <p:sp>
        <p:nvSpPr>
          <p:cNvPr id="501" name="Google Shape;501;p53"/>
          <p:cNvSpPr/>
          <p:nvPr/>
        </p:nvSpPr>
        <p:spPr>
          <a:xfrm>
            <a:off x="5746250" y="1266625"/>
            <a:ext cx="1955700" cy="139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4"/>
          <p:cNvSpPr txBox="1">
            <a:spLocks noGrp="1"/>
          </p:cNvSpPr>
          <p:nvPr>
            <p:ph type="body" idx="1"/>
          </p:nvPr>
        </p:nvSpPr>
        <p:spPr>
          <a:xfrm>
            <a:off x="745725" y="1828800"/>
            <a:ext cx="5388300" cy="104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Countplot - Most Common Words</a:t>
            </a:r>
            <a:endParaRPr b="1"/>
          </a:p>
          <a:p>
            <a:pPr marL="0" lvl="0" indent="0" algn="l" rtl="0">
              <a:spcBef>
                <a:spcPts val="600"/>
              </a:spcBef>
              <a:spcAft>
                <a:spcPts val="0"/>
              </a:spcAft>
              <a:buNone/>
            </a:pPr>
            <a:r>
              <a:rPr lang="en" b="1">
                <a:solidFill>
                  <a:schemeClr val="lt1"/>
                </a:solidFill>
              </a:rPr>
              <a:t>Word Cloud - Most Common Words</a:t>
            </a:r>
            <a:endParaRPr b="1"/>
          </a:p>
          <a:p>
            <a:pPr marL="0" lvl="0" indent="0" algn="l" rtl="0">
              <a:spcBef>
                <a:spcPts val="600"/>
              </a:spcBef>
              <a:spcAft>
                <a:spcPts val="0"/>
              </a:spcAft>
              <a:buNone/>
            </a:pPr>
            <a:endParaRPr b="1"/>
          </a:p>
          <a:p>
            <a:pPr marL="0" lvl="0" indent="0" algn="l" rtl="0">
              <a:spcBef>
                <a:spcPts val="600"/>
              </a:spcBef>
              <a:spcAft>
                <a:spcPts val="0"/>
              </a:spcAft>
              <a:buNone/>
            </a:pPr>
            <a:endParaRPr b="1"/>
          </a:p>
        </p:txBody>
      </p:sp>
      <p:sp>
        <p:nvSpPr>
          <p:cNvPr id="507" name="Google Shape;507;p54"/>
          <p:cNvSpPr txBox="1">
            <a:spLocks noGrp="1"/>
          </p:cNvSpPr>
          <p:nvPr>
            <p:ph type="title" idx="4294967295"/>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Visualisation for JokeText</a:t>
            </a:r>
            <a:endParaRPr>
              <a:solidFill>
                <a:srgbClr val="FF9800"/>
              </a:solidFill>
            </a:endParaRPr>
          </a:p>
        </p:txBody>
      </p:sp>
      <p:grpSp>
        <p:nvGrpSpPr>
          <p:cNvPr id="508" name="Google Shape;508;p54"/>
          <p:cNvGrpSpPr/>
          <p:nvPr/>
        </p:nvGrpSpPr>
        <p:grpSpPr>
          <a:xfrm>
            <a:off x="312466" y="587260"/>
            <a:ext cx="309022" cy="376837"/>
            <a:chOff x="596350" y="929175"/>
            <a:chExt cx="407950" cy="497475"/>
          </a:xfrm>
        </p:grpSpPr>
        <p:sp>
          <p:nvSpPr>
            <p:cNvPr id="509" name="Google Shape;509;p54"/>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4"/>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4"/>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4"/>
          <p:cNvSpPr/>
          <p:nvPr/>
        </p:nvSpPr>
        <p:spPr>
          <a:xfrm>
            <a:off x="5988825" y="1458013"/>
            <a:ext cx="604200" cy="523800"/>
          </a:xfrm>
          <a:prstGeom prst="star5">
            <a:avLst>
              <a:gd name="adj" fmla="val 19098"/>
              <a:gd name="hf" fmla="val 105146"/>
              <a:gd name="vf" fmla="val 110557"/>
            </a:avLst>
          </a:prstGeom>
          <a:solidFill>
            <a:srgbClr val="FF98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txBox="1">
            <a:spLocks noGrp="1"/>
          </p:cNvSpPr>
          <p:nvPr>
            <p:ph type="title" idx="4294967295"/>
          </p:nvPr>
        </p:nvSpPr>
        <p:spPr>
          <a:xfrm>
            <a:off x="6669225" y="1422225"/>
            <a:ext cx="1074600" cy="65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New Things Learnt</a:t>
            </a:r>
            <a:endParaRPr>
              <a:solidFill>
                <a:srgbClr val="FF98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Countplot:</a:t>
            </a:r>
            <a:endParaRPr sz="1800"/>
          </a:p>
        </p:txBody>
      </p:sp>
      <p:sp>
        <p:nvSpPr>
          <p:cNvPr id="523" name="Google Shape;523;p5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524" name="Google Shape;524;p55"/>
          <p:cNvPicPr preferRelativeResize="0"/>
          <p:nvPr/>
        </p:nvPicPr>
        <p:blipFill rotWithShape="1">
          <a:blip r:embed="rId3">
            <a:alphaModFix/>
          </a:blip>
          <a:srcRect l="7444" t="8640" r="8528" b="4524"/>
          <a:stretch/>
        </p:blipFill>
        <p:spPr>
          <a:xfrm>
            <a:off x="1122825" y="691962"/>
            <a:ext cx="7260775" cy="3759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6"/>
          <p:cNvSpPr txBox="1">
            <a:spLocks noGrp="1"/>
          </p:cNvSpPr>
          <p:nvPr>
            <p:ph type="title" idx="4294967295"/>
          </p:nvPr>
        </p:nvSpPr>
        <p:spPr>
          <a:xfrm>
            <a:off x="3770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Word Cloud</a:t>
            </a:r>
            <a:endParaRPr sz="1800"/>
          </a:p>
        </p:txBody>
      </p:sp>
      <p:sp>
        <p:nvSpPr>
          <p:cNvPr id="530" name="Google Shape;530;p5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531" name="Google Shape;531;p56"/>
          <p:cNvPicPr preferRelativeResize="0"/>
          <p:nvPr/>
        </p:nvPicPr>
        <p:blipFill>
          <a:blip r:embed="rId3">
            <a:alphaModFix/>
          </a:blip>
          <a:stretch>
            <a:fillRect/>
          </a:stretch>
        </p:blipFill>
        <p:spPr>
          <a:xfrm>
            <a:off x="515975" y="705975"/>
            <a:ext cx="7493350" cy="375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7"/>
          <p:cNvSpPr txBox="1">
            <a:spLocks noGrp="1"/>
          </p:cNvSpPr>
          <p:nvPr>
            <p:ph type="ctrTitle"/>
          </p:nvPr>
        </p:nvSpPr>
        <p:spPr>
          <a:xfrm>
            <a:off x="463525" y="2871150"/>
            <a:ext cx="4639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Clustering Model</a:t>
            </a:r>
            <a:endParaRPr sz="4800"/>
          </a:p>
        </p:txBody>
      </p:sp>
      <p:sp>
        <p:nvSpPr>
          <p:cNvPr id="537" name="Google Shape;537;p5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538" name="Google Shape;538;p5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3</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44" name="Google Shape;544;p58"/>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Model</a:t>
            </a:r>
            <a:endParaRPr/>
          </a:p>
        </p:txBody>
      </p:sp>
      <p:sp>
        <p:nvSpPr>
          <p:cNvPr id="545" name="Google Shape;545;p58"/>
          <p:cNvSpPr txBox="1">
            <a:spLocks noGrp="1"/>
          </p:cNvSpPr>
          <p:nvPr>
            <p:ph type="body" idx="1"/>
          </p:nvPr>
        </p:nvSpPr>
        <p:spPr>
          <a:xfrm>
            <a:off x="500550" y="2092950"/>
            <a:ext cx="7878900" cy="22773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b="1">
                <a:latin typeface="Roboto Condensed"/>
                <a:ea typeface="Roboto Condensed"/>
                <a:cs typeface="Roboto Condensed"/>
                <a:sym typeface="Roboto Condensed"/>
              </a:rPr>
              <a:t>Why Clustering?</a:t>
            </a:r>
            <a:endParaRPr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2000">
                <a:latin typeface="Roboto Condensed"/>
                <a:ea typeface="Roboto Condensed"/>
                <a:cs typeface="Roboto Condensed"/>
                <a:sym typeface="Roboto Condensed"/>
              </a:rPr>
              <a:t>To cluster users with the same rating pattern for comparison.</a:t>
            </a:r>
            <a:endParaRPr sz="2000">
              <a:latin typeface="Roboto Condensed"/>
              <a:ea typeface="Roboto Condensed"/>
              <a:cs typeface="Roboto Condensed"/>
              <a:sym typeface="Roboto Condensed"/>
            </a:endParaRPr>
          </a:p>
          <a:p>
            <a:pPr marL="0" lvl="0" indent="0" algn="l" rtl="0">
              <a:lnSpc>
                <a:spcPct val="150000"/>
              </a:lnSpc>
              <a:spcBef>
                <a:spcPts val="1000"/>
              </a:spcBef>
              <a:spcAft>
                <a:spcPts val="0"/>
              </a:spcAft>
              <a:buClr>
                <a:schemeClr val="dk1"/>
              </a:buClr>
              <a:buSzPts val="1100"/>
              <a:buFont typeface="Arial"/>
              <a:buNone/>
            </a:pPr>
            <a:r>
              <a:rPr lang="en" sz="2000">
                <a:latin typeface="Roboto Condensed"/>
                <a:ea typeface="Roboto Condensed"/>
                <a:cs typeface="Roboto Condensed"/>
                <a:sym typeface="Roboto Condensed"/>
              </a:rPr>
              <a:t>Target: Identify if there is contrasting view in when rating the joke.</a:t>
            </a:r>
            <a:endParaRPr sz="2000">
              <a:latin typeface="Roboto Condensed"/>
              <a:ea typeface="Roboto Condensed"/>
              <a:cs typeface="Roboto Condensed"/>
              <a:sym typeface="Roboto Condensed"/>
            </a:endParaRPr>
          </a:p>
          <a:p>
            <a:pPr marL="0" lvl="0" indent="0" algn="l" rtl="0">
              <a:lnSpc>
                <a:spcPct val="150000"/>
              </a:lnSpc>
              <a:spcBef>
                <a:spcPts val="1000"/>
              </a:spcBef>
              <a:spcAft>
                <a:spcPts val="0"/>
              </a:spcAft>
              <a:buClr>
                <a:schemeClr val="dk1"/>
              </a:buClr>
              <a:buSzPts val="1100"/>
              <a:buFont typeface="Arial"/>
              <a:buNone/>
            </a:pPr>
            <a:endParaRPr/>
          </a:p>
          <a:p>
            <a:pPr marL="0" lvl="0" indent="0" algn="l" rtl="0">
              <a:lnSpc>
                <a:spcPct val="150000"/>
              </a:lnSpc>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9"/>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Suitable Cluster Model:</a:t>
            </a:r>
            <a:endParaRPr/>
          </a:p>
        </p:txBody>
      </p:sp>
      <p:sp>
        <p:nvSpPr>
          <p:cNvPr id="551" name="Google Shape;551;p59"/>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SzPts val="2400"/>
              <a:buChar char="▰"/>
            </a:pPr>
            <a:r>
              <a:rPr lang="en">
                <a:solidFill>
                  <a:schemeClr val="dk1"/>
                </a:solidFill>
                <a:latin typeface="Roboto Condensed"/>
                <a:ea typeface="Roboto Condensed"/>
                <a:cs typeface="Roboto Condensed"/>
                <a:sym typeface="Roboto Condensed"/>
              </a:rPr>
              <a:t>K-Means using K-Means ++</a:t>
            </a:r>
            <a:endParaRPr>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r>
              <a:rPr lang="en" sz="2000">
                <a:solidFill>
                  <a:schemeClr val="dk1"/>
                </a:solidFill>
                <a:latin typeface="Roboto Condensed"/>
                <a:ea typeface="Roboto Condensed"/>
                <a:cs typeface="Roboto Condensed"/>
                <a:sym typeface="Roboto Condensed"/>
              </a:rPr>
              <a:t>Able to handle very large sample</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r>
              <a:rPr lang="en" sz="2000">
                <a:solidFill>
                  <a:schemeClr val="dk1"/>
                </a:solidFill>
                <a:latin typeface="Roboto Condensed"/>
                <a:ea typeface="Roboto Condensed"/>
                <a:cs typeface="Roboto Condensed"/>
                <a:sym typeface="Roboto Condensed"/>
              </a:rPr>
              <a:t>10,000 user with 100 jokes per user</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r>
              <a:rPr lang="en" sz="2000">
                <a:solidFill>
                  <a:schemeClr val="dk1"/>
                </a:solidFill>
                <a:latin typeface="Roboto Condensed"/>
                <a:ea typeface="Roboto Condensed"/>
                <a:cs typeface="Roboto Condensed"/>
                <a:sym typeface="Roboto Condensed"/>
              </a:rPr>
              <a:t>Distance between points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Suitable Cluster Model:</a:t>
            </a:r>
            <a:endParaRPr/>
          </a:p>
        </p:txBody>
      </p:sp>
      <p:sp>
        <p:nvSpPr>
          <p:cNvPr id="557" name="Google Shape;557;p60"/>
          <p:cNvSpPr txBox="1">
            <a:spLocks noGrp="1"/>
          </p:cNvSpPr>
          <p:nvPr>
            <p:ph type="body" idx="1"/>
          </p:nvPr>
        </p:nvSpPr>
        <p:spPr>
          <a:xfrm>
            <a:off x="814275" y="1327350"/>
            <a:ext cx="6132600" cy="1442100"/>
          </a:xfrm>
          <a:prstGeom prst="rect">
            <a:avLst/>
          </a:prstGeom>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SzPts val="2400"/>
              <a:buChar char="▰"/>
            </a:pPr>
            <a:r>
              <a:rPr lang="en">
                <a:solidFill>
                  <a:schemeClr val="dk1"/>
                </a:solidFill>
                <a:latin typeface="Roboto Condensed"/>
                <a:ea typeface="Roboto Condensed"/>
                <a:cs typeface="Roboto Condensed"/>
                <a:sym typeface="Roboto Condensed"/>
              </a:rPr>
              <a:t>Parameter:</a:t>
            </a:r>
            <a:endParaRPr>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r>
              <a:rPr lang="en" sz="2000">
                <a:solidFill>
                  <a:schemeClr val="dk1"/>
                </a:solidFill>
                <a:latin typeface="Roboto Condensed"/>
                <a:ea typeface="Roboto Condensed"/>
                <a:cs typeface="Roboto Condensed"/>
                <a:sym typeface="Roboto Condensed"/>
              </a:rPr>
              <a:t>init ='k-means++‘</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r>
              <a:rPr lang="en" sz="2000">
                <a:solidFill>
                  <a:schemeClr val="dk1"/>
                </a:solidFill>
                <a:latin typeface="Roboto Condensed"/>
                <a:ea typeface="Roboto Condensed"/>
                <a:cs typeface="Roboto Condensed"/>
                <a:sym typeface="Roboto Condensed"/>
              </a:rPr>
              <a:t>n_init = 20,random_state=0</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r>
              <a:rPr lang="en" sz="2000">
                <a:solidFill>
                  <a:schemeClr val="dk1"/>
                </a:solidFill>
                <a:latin typeface="Roboto Condensed"/>
                <a:ea typeface="Roboto Condensed"/>
                <a:cs typeface="Roboto Condensed"/>
                <a:sym typeface="Roboto Condensed"/>
              </a:rPr>
              <a:t>Minimum cluster= 2, Maximum cluster=50</a:t>
            </a:r>
            <a:endParaRPr sz="2000">
              <a:solidFill>
                <a:schemeClr val="dk1"/>
              </a:solidFill>
              <a:latin typeface="Roboto Condensed"/>
              <a:ea typeface="Roboto Condensed"/>
              <a:cs typeface="Roboto Condensed"/>
              <a:sym typeface="Roboto Condensed"/>
            </a:endParaRPr>
          </a:p>
        </p:txBody>
      </p:sp>
      <p:pic>
        <p:nvPicPr>
          <p:cNvPr id="558" name="Google Shape;558;p60"/>
          <p:cNvPicPr preferRelativeResize="0"/>
          <p:nvPr/>
        </p:nvPicPr>
        <p:blipFill>
          <a:blip r:embed="rId3">
            <a:alphaModFix/>
          </a:blip>
          <a:stretch>
            <a:fillRect/>
          </a:stretch>
        </p:blipFill>
        <p:spPr>
          <a:xfrm>
            <a:off x="814275" y="2769450"/>
            <a:ext cx="7657574" cy="2181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Determine Best Number of Cluster</a:t>
            </a:r>
            <a:endParaRPr/>
          </a:p>
        </p:txBody>
      </p:sp>
      <p:sp>
        <p:nvSpPr>
          <p:cNvPr id="564" name="Google Shape;564;p61"/>
          <p:cNvSpPr txBox="1">
            <a:spLocks noGrp="1"/>
          </p:cNvSpPr>
          <p:nvPr>
            <p:ph type="body" idx="1"/>
          </p:nvPr>
        </p:nvSpPr>
        <p:spPr>
          <a:xfrm>
            <a:off x="814275" y="1327350"/>
            <a:ext cx="6842100" cy="3145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C7D3E6"/>
                </a:solidFill>
                <a:latin typeface="Roboto Condensed"/>
                <a:ea typeface="Roboto Condensed"/>
                <a:cs typeface="Roboto Condensed"/>
                <a:sym typeface="Roboto Condensed"/>
              </a:rPr>
              <a:t>▰</a:t>
            </a:r>
            <a:r>
              <a:rPr lang="en" b="1">
                <a:latin typeface="Roboto Condensed"/>
                <a:ea typeface="Roboto Condensed"/>
                <a:cs typeface="Roboto Condensed"/>
                <a:sym typeface="Roboto Condensed"/>
              </a:rPr>
              <a:t>(mean) Silhouette Coefficient </a:t>
            </a:r>
            <a:endParaRPr b="1">
              <a:latin typeface="Roboto Condensed"/>
              <a:ea typeface="Roboto Condensed"/>
              <a:cs typeface="Roboto Condensed"/>
              <a:sym typeface="Roboto Condensed"/>
            </a:endParaRPr>
          </a:p>
          <a:p>
            <a:pPr marL="457200" lvl="0" indent="0" algn="l" rtl="0">
              <a:lnSpc>
                <a:spcPct val="115000"/>
              </a:lnSpc>
              <a:spcBef>
                <a:spcPts val="0"/>
              </a:spcBef>
              <a:spcAft>
                <a:spcPts val="0"/>
              </a:spcAft>
              <a:buClr>
                <a:schemeClr val="dk1"/>
              </a:buClr>
              <a:buSzPts val="1100"/>
              <a:buFont typeface="Arial"/>
              <a:buNone/>
            </a:pPr>
            <a:r>
              <a:rPr lang="en" sz="2000">
                <a:solidFill>
                  <a:srgbClr val="C7D3E6"/>
                </a:solidFill>
                <a:latin typeface="Roboto Condensed"/>
                <a:ea typeface="Roboto Condensed"/>
                <a:cs typeface="Roboto Condensed"/>
                <a:sym typeface="Roboto Condensed"/>
              </a:rPr>
              <a:t>▻</a:t>
            </a:r>
            <a:r>
              <a:rPr lang="en" sz="2000">
                <a:solidFill>
                  <a:schemeClr val="dk1"/>
                </a:solidFill>
                <a:latin typeface="Roboto Condensed"/>
                <a:ea typeface="Roboto Condensed"/>
                <a:cs typeface="Roboto Condensed"/>
                <a:sym typeface="Roboto Condensed"/>
              </a:rPr>
              <a:t>((X-Y)) / max(X,Y) </a:t>
            </a:r>
            <a:r>
              <a:rPr lang="en" sz="2000">
                <a:latin typeface="Roboto Condensed"/>
                <a:ea typeface="Roboto Condensed"/>
                <a:cs typeface="Roboto Condensed"/>
                <a:sym typeface="Roboto Condensed"/>
              </a:rPr>
              <a:t> , result range from -1 to 1</a:t>
            </a:r>
            <a:endParaRPr sz="2000">
              <a:latin typeface="Roboto Condensed"/>
              <a:ea typeface="Roboto Condensed"/>
              <a:cs typeface="Roboto Condensed"/>
              <a:sym typeface="Roboto Condensed"/>
            </a:endParaRPr>
          </a:p>
          <a:p>
            <a:pPr marL="457200" lvl="0" indent="0" algn="l" rtl="0">
              <a:lnSpc>
                <a:spcPct val="115000"/>
              </a:lnSpc>
              <a:spcBef>
                <a:spcPts val="0"/>
              </a:spcBef>
              <a:spcAft>
                <a:spcPts val="0"/>
              </a:spcAft>
              <a:buClr>
                <a:schemeClr val="dk1"/>
              </a:buClr>
              <a:buSzPts val="1100"/>
              <a:buFont typeface="Arial"/>
              <a:buNone/>
            </a:pPr>
            <a:r>
              <a:rPr lang="en" sz="2000">
                <a:solidFill>
                  <a:srgbClr val="C7D3E6"/>
                </a:solidFill>
                <a:latin typeface="Roboto Condensed"/>
                <a:ea typeface="Roboto Condensed"/>
                <a:cs typeface="Roboto Condensed"/>
                <a:sym typeface="Roboto Condensed"/>
              </a:rPr>
              <a:t>▻</a:t>
            </a:r>
            <a:r>
              <a:rPr lang="en" sz="2000">
                <a:latin typeface="Roboto Condensed"/>
                <a:ea typeface="Roboto Condensed"/>
                <a:cs typeface="Roboto Condensed"/>
                <a:sym typeface="Roboto Condensed"/>
              </a:rPr>
              <a:t>X: mean distance to the instances of the next closest cluster</a:t>
            </a:r>
            <a:endParaRPr sz="2000">
              <a:latin typeface="Roboto Condensed"/>
              <a:ea typeface="Roboto Condensed"/>
              <a:cs typeface="Roboto Condensed"/>
              <a:sym typeface="Roboto Condensed"/>
            </a:endParaRPr>
          </a:p>
          <a:p>
            <a:pPr marL="457200" lvl="0" indent="0" algn="l" rtl="0">
              <a:lnSpc>
                <a:spcPct val="115000"/>
              </a:lnSpc>
              <a:spcBef>
                <a:spcPts val="0"/>
              </a:spcBef>
              <a:spcAft>
                <a:spcPts val="0"/>
              </a:spcAft>
              <a:buClr>
                <a:schemeClr val="dk1"/>
              </a:buClr>
              <a:buSzPts val="1100"/>
              <a:buFont typeface="Arial"/>
              <a:buNone/>
            </a:pPr>
            <a:r>
              <a:rPr lang="en" sz="2000">
                <a:solidFill>
                  <a:srgbClr val="C7D3E6"/>
                </a:solidFill>
                <a:latin typeface="Roboto Condensed"/>
                <a:ea typeface="Roboto Condensed"/>
                <a:cs typeface="Roboto Condensed"/>
                <a:sym typeface="Roboto Condensed"/>
              </a:rPr>
              <a:t>▻</a:t>
            </a:r>
            <a:r>
              <a:rPr lang="en" sz="2000">
                <a:latin typeface="Roboto Condensed"/>
                <a:ea typeface="Roboto Condensed"/>
                <a:cs typeface="Roboto Condensed"/>
                <a:sym typeface="Roboto Condensed"/>
              </a:rPr>
              <a:t>Y: mean distance to the other points in the same cluster.</a:t>
            </a:r>
            <a:endParaRPr sz="2000">
              <a:latin typeface="Roboto Condensed"/>
              <a:ea typeface="Roboto Condensed"/>
              <a:cs typeface="Roboto Condensed"/>
              <a:sym typeface="Roboto Condensed"/>
            </a:endParaRPr>
          </a:p>
          <a:p>
            <a:pPr marL="0" lvl="0" indent="0" algn="l" rtl="0">
              <a:spcBef>
                <a:spcPts val="600"/>
              </a:spcBef>
              <a:spcAft>
                <a:spcPts val="10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56" name="Google Shape;256;p26"/>
          <p:cNvSpPr txBox="1">
            <a:spLocks noGrp="1"/>
          </p:cNvSpPr>
          <p:nvPr>
            <p:ph type="body" idx="1"/>
          </p:nvPr>
        </p:nvSpPr>
        <p:spPr>
          <a:xfrm>
            <a:off x="449950" y="1368525"/>
            <a:ext cx="7878900" cy="6159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endParaRPr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2200" b="1">
                <a:latin typeface="Roboto Condensed"/>
                <a:ea typeface="Roboto Condensed"/>
                <a:cs typeface="Roboto Condensed"/>
                <a:sym typeface="Roboto Condensed"/>
              </a:rPr>
              <a:t>Objective: Explore how users rate the jokes</a:t>
            </a:r>
            <a:endParaRPr sz="2200"/>
          </a:p>
          <a:p>
            <a:pPr marL="0" lvl="0" indent="0" algn="l" rtl="0">
              <a:spcBef>
                <a:spcPts val="1000"/>
              </a:spcBef>
              <a:spcAft>
                <a:spcPts val="1000"/>
              </a:spcAft>
              <a:buNone/>
            </a:pPr>
            <a:endParaRPr/>
          </a:p>
        </p:txBody>
      </p:sp>
      <p:sp>
        <p:nvSpPr>
          <p:cNvPr id="257" name="Google Shape;257;p2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Dataset 3 : Jester Joke Dataset</a:t>
            </a:r>
            <a:endParaRPr sz="2200"/>
          </a:p>
        </p:txBody>
      </p:sp>
      <p:sp>
        <p:nvSpPr>
          <p:cNvPr id="258" name="Google Shape;258;p26"/>
          <p:cNvSpPr txBox="1"/>
          <p:nvPr/>
        </p:nvSpPr>
        <p:spPr>
          <a:xfrm>
            <a:off x="557050" y="1908225"/>
            <a:ext cx="7771800" cy="10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Condensed"/>
                <a:ea typeface="Roboto Condensed"/>
                <a:cs typeface="Roboto Condensed"/>
                <a:sym typeface="Roboto Condensed"/>
              </a:rPr>
              <a:t>To identify whether there’s </a:t>
            </a:r>
            <a:r>
              <a:rPr lang="en" sz="2400">
                <a:highlight>
                  <a:srgbClr val="FFD966"/>
                </a:highlight>
                <a:latin typeface="Roboto Condensed"/>
                <a:ea typeface="Roboto Condensed"/>
                <a:cs typeface="Roboto Condensed"/>
                <a:sym typeface="Roboto Condensed"/>
              </a:rPr>
              <a:t>diverse group</a:t>
            </a:r>
            <a:r>
              <a:rPr lang="en" sz="2400">
                <a:latin typeface="Roboto Condensed"/>
                <a:ea typeface="Roboto Condensed"/>
                <a:cs typeface="Roboto Condensed"/>
                <a:sym typeface="Roboto Condensed"/>
              </a:rPr>
              <a:t> with contrasting likes and dislikes of various jokes.</a:t>
            </a:r>
            <a:endParaRPr sz="2400">
              <a:latin typeface="Roboto Condensed"/>
              <a:ea typeface="Roboto Condensed"/>
              <a:cs typeface="Roboto Condensed"/>
              <a:sym typeface="Roboto Condensed"/>
            </a:endParaRPr>
          </a:p>
        </p:txBody>
      </p:sp>
      <p:sp>
        <p:nvSpPr>
          <p:cNvPr id="259" name="Google Shape;259;p26"/>
          <p:cNvSpPr txBox="1">
            <a:spLocks noGrp="1"/>
          </p:cNvSpPr>
          <p:nvPr>
            <p:ph type="body" idx="1"/>
          </p:nvPr>
        </p:nvSpPr>
        <p:spPr>
          <a:xfrm>
            <a:off x="557050" y="3180000"/>
            <a:ext cx="8711700" cy="4659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endParaRPr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endParaRPr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2200" b="1">
                <a:latin typeface="Roboto Condensed"/>
                <a:ea typeface="Roboto Condensed"/>
                <a:cs typeface="Roboto Condensed"/>
                <a:sym typeface="Roboto Condensed"/>
              </a:rPr>
              <a:t>Machine Learning Technique: Clustering (Unsupervised Learning)</a:t>
            </a:r>
            <a:endParaRPr sz="2200"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br>
              <a:rPr lang="en"/>
            </a:br>
            <a:endParaRPr sz="1000"/>
          </a:p>
          <a:p>
            <a:pPr marL="0" lvl="0" indent="0" algn="l" rtl="0">
              <a:spcBef>
                <a:spcPts val="1000"/>
              </a:spcBef>
              <a:spcAft>
                <a:spcPts val="1000"/>
              </a:spcAft>
              <a:buNone/>
            </a:pPr>
            <a:endParaRPr/>
          </a:p>
        </p:txBody>
      </p:sp>
      <p:sp>
        <p:nvSpPr>
          <p:cNvPr id="260" name="Google Shape;260;p26"/>
          <p:cNvSpPr txBox="1"/>
          <p:nvPr/>
        </p:nvSpPr>
        <p:spPr>
          <a:xfrm>
            <a:off x="633250" y="3508425"/>
            <a:ext cx="7771800" cy="10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Condensed"/>
                <a:ea typeface="Roboto Condensed"/>
                <a:cs typeface="Roboto Condensed"/>
                <a:sym typeface="Roboto Condensed"/>
              </a:rPr>
              <a:t>Clustering allows users to be separated into groups based on how similar they rated each jokes and let us </a:t>
            </a:r>
            <a:r>
              <a:rPr lang="en" sz="2400">
                <a:highlight>
                  <a:srgbClr val="FFD966"/>
                </a:highlight>
                <a:latin typeface="Roboto Condensed"/>
                <a:ea typeface="Roboto Condensed"/>
                <a:cs typeface="Roboto Condensed"/>
                <a:sym typeface="Roboto Condensed"/>
              </a:rPr>
              <a:t>analyse different clusters</a:t>
            </a:r>
            <a:r>
              <a:rPr lang="en" sz="2400">
                <a:latin typeface="Roboto Condensed"/>
                <a:ea typeface="Roboto Condensed"/>
                <a:cs typeface="Roboto Condensed"/>
                <a:sym typeface="Roboto Condensed"/>
              </a:rPr>
              <a:t> to look for contrasting views.</a:t>
            </a:r>
            <a:endParaRPr sz="2400">
              <a:latin typeface="Roboto Condensed"/>
              <a:ea typeface="Roboto Condensed"/>
              <a:cs typeface="Roboto Condensed"/>
              <a:sym typeface="Roboto Condensed"/>
            </a:endParaRPr>
          </a:p>
          <a:p>
            <a:pPr marL="0" lvl="0" indent="0" algn="l" rtl="0">
              <a:spcBef>
                <a:spcPts val="0"/>
              </a:spcBef>
              <a:spcAft>
                <a:spcPts val="0"/>
              </a:spcAft>
              <a:buNone/>
            </a:pPr>
            <a:endParaRPr sz="2400">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2"/>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Silhouette Coefficient  based on K-Means ++</a:t>
            </a:r>
            <a:endParaRPr/>
          </a:p>
        </p:txBody>
      </p:sp>
      <p:sp>
        <p:nvSpPr>
          <p:cNvPr id="570" name="Google Shape;570;p62"/>
          <p:cNvSpPr txBox="1">
            <a:spLocks noGrp="1"/>
          </p:cNvSpPr>
          <p:nvPr>
            <p:ph type="body" idx="1"/>
          </p:nvPr>
        </p:nvSpPr>
        <p:spPr>
          <a:xfrm>
            <a:off x="814275" y="1327350"/>
            <a:ext cx="7372500" cy="1373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C7D3E6"/>
                </a:solidFill>
                <a:latin typeface="Roboto Condensed"/>
                <a:ea typeface="Roboto Condensed"/>
                <a:cs typeface="Roboto Condensed"/>
                <a:sym typeface="Roboto Condensed"/>
              </a:rPr>
              <a:t>▰</a:t>
            </a:r>
            <a:r>
              <a:rPr lang="en">
                <a:latin typeface="Roboto Condensed"/>
                <a:ea typeface="Roboto Condensed"/>
                <a:cs typeface="Roboto Condensed"/>
                <a:sym typeface="Roboto Condensed"/>
              </a:rPr>
              <a:t>Result close to -1: Point in wrong cluster</a:t>
            </a:r>
            <a:endParaRPr>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a:solidFill>
                  <a:srgbClr val="C7D3E6"/>
                </a:solidFill>
                <a:latin typeface="Roboto Condensed"/>
                <a:ea typeface="Roboto Condensed"/>
                <a:cs typeface="Roboto Condensed"/>
                <a:sym typeface="Roboto Condensed"/>
              </a:rPr>
              <a:t>▰</a:t>
            </a:r>
            <a:r>
              <a:rPr lang="en">
                <a:latin typeface="Roboto Condensed"/>
                <a:ea typeface="Roboto Condensed"/>
                <a:cs typeface="Roboto Condensed"/>
                <a:sym typeface="Roboto Condensed"/>
              </a:rPr>
              <a:t>Result close to 1: </a:t>
            </a:r>
            <a:endParaRPr>
              <a:latin typeface="Roboto Condensed"/>
              <a:ea typeface="Roboto Condensed"/>
              <a:cs typeface="Roboto Condensed"/>
              <a:sym typeface="Roboto Condensed"/>
            </a:endParaRPr>
          </a:p>
          <a:p>
            <a:pPr marL="0" lvl="0" indent="457200" algn="l" rtl="0">
              <a:lnSpc>
                <a:spcPct val="115000"/>
              </a:lnSpc>
              <a:spcBef>
                <a:spcPts val="0"/>
              </a:spcBef>
              <a:spcAft>
                <a:spcPts val="0"/>
              </a:spcAft>
              <a:buNone/>
            </a:pPr>
            <a:r>
              <a:rPr lang="en">
                <a:solidFill>
                  <a:srgbClr val="C7D3E6"/>
                </a:solidFill>
                <a:latin typeface="Roboto Condensed"/>
                <a:ea typeface="Roboto Condensed"/>
                <a:cs typeface="Roboto Condensed"/>
                <a:sym typeface="Roboto Condensed"/>
              </a:rPr>
              <a:t>▻</a:t>
            </a:r>
            <a:r>
              <a:rPr lang="en" sz="2000">
                <a:latin typeface="Roboto Condensed"/>
                <a:ea typeface="Roboto Condensed"/>
                <a:cs typeface="Roboto Condensed"/>
                <a:sym typeface="Roboto Condensed"/>
              </a:rPr>
              <a:t>Cluster is very compact and far away from the other clusters</a:t>
            </a:r>
            <a:endParaRPr/>
          </a:p>
        </p:txBody>
      </p:sp>
      <p:pic>
        <p:nvPicPr>
          <p:cNvPr id="571" name="Google Shape;571;p62"/>
          <p:cNvPicPr preferRelativeResize="0"/>
          <p:nvPr/>
        </p:nvPicPr>
        <p:blipFill rotWithShape="1">
          <a:blip r:embed="rId3">
            <a:alphaModFix/>
          </a:blip>
          <a:srcRect l="7216" t="8105" r="10022"/>
          <a:stretch/>
        </p:blipFill>
        <p:spPr>
          <a:xfrm>
            <a:off x="0" y="2605456"/>
            <a:ext cx="9144000" cy="253804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Silhouette Coefficient  based on K-Means ++</a:t>
            </a:r>
            <a:endParaRPr/>
          </a:p>
        </p:txBody>
      </p:sp>
      <p:sp>
        <p:nvSpPr>
          <p:cNvPr id="577" name="Google Shape;577;p63"/>
          <p:cNvSpPr txBox="1">
            <a:spLocks noGrp="1"/>
          </p:cNvSpPr>
          <p:nvPr>
            <p:ph type="body" idx="1"/>
          </p:nvPr>
        </p:nvSpPr>
        <p:spPr>
          <a:xfrm>
            <a:off x="814275" y="1327350"/>
            <a:ext cx="7372500" cy="1373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C7D3E6"/>
                </a:solidFill>
                <a:latin typeface="Roboto Condensed"/>
                <a:ea typeface="Roboto Condensed"/>
                <a:cs typeface="Roboto Condensed"/>
                <a:sym typeface="Roboto Condensed"/>
              </a:rPr>
              <a:t>▰</a:t>
            </a:r>
            <a:r>
              <a:rPr lang="en">
                <a:latin typeface="Roboto Condensed"/>
                <a:ea typeface="Roboto Condensed"/>
                <a:cs typeface="Roboto Condensed"/>
                <a:sym typeface="Roboto Condensed"/>
              </a:rPr>
              <a:t>Parameter</a:t>
            </a:r>
            <a:endParaRPr>
              <a:latin typeface="Roboto Condensed"/>
              <a:ea typeface="Roboto Condensed"/>
              <a:cs typeface="Roboto Condensed"/>
              <a:sym typeface="Roboto Condensed"/>
            </a:endParaRPr>
          </a:p>
          <a:p>
            <a:pPr marL="0" lvl="0" indent="457200" algn="l" rtl="0">
              <a:lnSpc>
                <a:spcPct val="115000"/>
              </a:lnSpc>
              <a:spcBef>
                <a:spcPts val="0"/>
              </a:spcBef>
              <a:spcAft>
                <a:spcPts val="0"/>
              </a:spcAft>
              <a:buNone/>
            </a:pPr>
            <a:r>
              <a:rPr lang="en">
                <a:solidFill>
                  <a:srgbClr val="C7D3E6"/>
                </a:solidFill>
                <a:latin typeface="Roboto Condensed"/>
                <a:ea typeface="Roboto Condensed"/>
                <a:cs typeface="Roboto Condensed"/>
                <a:sym typeface="Roboto Condensed"/>
              </a:rPr>
              <a:t>▻</a:t>
            </a:r>
            <a:r>
              <a:rPr lang="en" sz="2000">
                <a:latin typeface="Roboto Condensed"/>
                <a:ea typeface="Roboto Condensed"/>
                <a:cs typeface="Roboto Condensed"/>
                <a:sym typeface="Roboto Condensed"/>
              </a:rPr>
              <a:t>Minimum cluster= 2, Maximum cluster=200</a:t>
            </a:r>
            <a:endParaRPr sz="2000">
              <a:latin typeface="Roboto Condensed"/>
              <a:ea typeface="Roboto Condensed"/>
              <a:cs typeface="Roboto Condensed"/>
              <a:sym typeface="Roboto Condensed"/>
            </a:endParaRPr>
          </a:p>
        </p:txBody>
      </p:sp>
      <p:pic>
        <p:nvPicPr>
          <p:cNvPr id="578" name="Google Shape;578;p63"/>
          <p:cNvPicPr preferRelativeResize="0"/>
          <p:nvPr/>
        </p:nvPicPr>
        <p:blipFill rotWithShape="1">
          <a:blip r:embed="rId3">
            <a:alphaModFix/>
          </a:blip>
          <a:srcRect l="8592" t="6603" r="9265"/>
          <a:stretch/>
        </p:blipFill>
        <p:spPr>
          <a:xfrm>
            <a:off x="0" y="2544358"/>
            <a:ext cx="9144000" cy="25991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4"/>
          <p:cNvSpPr txBox="1">
            <a:spLocks noGrp="1"/>
          </p:cNvSpPr>
          <p:nvPr>
            <p:ph type="title" idx="4294967295"/>
          </p:nvPr>
        </p:nvSpPr>
        <p:spPr>
          <a:xfrm>
            <a:off x="72275" y="-60225"/>
            <a:ext cx="15420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Cluster Count</a:t>
            </a:r>
            <a:endParaRPr sz="1800"/>
          </a:p>
        </p:txBody>
      </p:sp>
      <p:sp>
        <p:nvSpPr>
          <p:cNvPr id="584" name="Google Shape;584;p6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585" name="Google Shape;585;p64"/>
          <p:cNvSpPr txBox="1">
            <a:spLocks noGrp="1"/>
          </p:cNvSpPr>
          <p:nvPr>
            <p:ph type="body" idx="4294967295"/>
          </p:nvPr>
        </p:nvSpPr>
        <p:spPr>
          <a:xfrm>
            <a:off x="332100" y="616650"/>
            <a:ext cx="1487400" cy="2995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latin typeface="Roboto Condensed"/>
                <a:ea typeface="Roboto Condensed"/>
                <a:cs typeface="Roboto Condensed"/>
                <a:sym typeface="Roboto Condensed"/>
              </a:rPr>
              <a:t>12 Cluster</a:t>
            </a:r>
            <a:endParaRPr>
              <a:latin typeface="Roboto Condensed"/>
              <a:ea typeface="Roboto Condensed"/>
              <a:cs typeface="Roboto Condensed"/>
              <a:sym typeface="Roboto Condensed"/>
            </a:endParaRPr>
          </a:p>
          <a:p>
            <a:pPr marL="0" lvl="0" indent="0" algn="l" rtl="0">
              <a:lnSpc>
                <a:spcPct val="115000"/>
              </a:lnSpc>
              <a:spcBef>
                <a:spcPts val="0"/>
              </a:spcBef>
              <a:spcAft>
                <a:spcPts val="0"/>
              </a:spcAft>
              <a:buNone/>
            </a:pPr>
            <a:endParaRPr>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a:latin typeface="Roboto Condensed"/>
                <a:ea typeface="Roboto Condensed"/>
                <a:cs typeface="Roboto Condensed"/>
                <a:sym typeface="Roboto Condensed"/>
              </a:rPr>
              <a:t>vs</a:t>
            </a:r>
            <a:endParaRPr>
              <a:latin typeface="Roboto Condensed"/>
              <a:ea typeface="Roboto Condensed"/>
              <a:cs typeface="Roboto Condensed"/>
              <a:sym typeface="Roboto Condensed"/>
            </a:endParaRPr>
          </a:p>
          <a:p>
            <a:pPr marL="0" lvl="0" indent="0" algn="l" rtl="0">
              <a:lnSpc>
                <a:spcPct val="115000"/>
              </a:lnSpc>
              <a:spcBef>
                <a:spcPts val="0"/>
              </a:spcBef>
              <a:spcAft>
                <a:spcPts val="0"/>
              </a:spcAft>
              <a:buNone/>
            </a:pPr>
            <a:endParaRPr>
              <a:latin typeface="Roboto Condensed"/>
              <a:ea typeface="Roboto Condensed"/>
              <a:cs typeface="Roboto Condensed"/>
              <a:sym typeface="Roboto Condensed"/>
            </a:endParaRPr>
          </a:p>
          <a:p>
            <a:pPr marL="0" lvl="0" indent="0" algn="l" rtl="0">
              <a:lnSpc>
                <a:spcPct val="115000"/>
              </a:lnSpc>
              <a:spcBef>
                <a:spcPts val="0"/>
              </a:spcBef>
              <a:spcAft>
                <a:spcPts val="0"/>
              </a:spcAft>
              <a:buNone/>
            </a:pPr>
            <a:r>
              <a:rPr lang="en">
                <a:latin typeface="Roboto Condensed"/>
                <a:ea typeface="Roboto Condensed"/>
                <a:cs typeface="Roboto Condensed"/>
                <a:sym typeface="Roboto Condensed"/>
              </a:rPr>
              <a:t>17 Cluster</a:t>
            </a:r>
            <a:endParaRPr>
              <a:latin typeface="Roboto Condensed"/>
              <a:ea typeface="Roboto Condensed"/>
              <a:cs typeface="Roboto Condensed"/>
              <a:sym typeface="Roboto Condensed"/>
            </a:endParaRPr>
          </a:p>
        </p:txBody>
      </p:sp>
      <p:pic>
        <p:nvPicPr>
          <p:cNvPr id="586" name="Google Shape;586;p64"/>
          <p:cNvPicPr preferRelativeResize="0"/>
          <p:nvPr/>
        </p:nvPicPr>
        <p:blipFill rotWithShape="1">
          <a:blip r:embed="rId3">
            <a:alphaModFix/>
          </a:blip>
          <a:srcRect l="6407" t="10849" r="8724"/>
          <a:stretch/>
        </p:blipFill>
        <p:spPr>
          <a:xfrm>
            <a:off x="2421725" y="93975"/>
            <a:ext cx="5534124" cy="1816500"/>
          </a:xfrm>
          <a:prstGeom prst="rect">
            <a:avLst/>
          </a:prstGeom>
          <a:noFill/>
          <a:ln>
            <a:noFill/>
          </a:ln>
        </p:spPr>
      </p:pic>
      <p:pic>
        <p:nvPicPr>
          <p:cNvPr id="587" name="Google Shape;587;p64"/>
          <p:cNvPicPr preferRelativeResize="0"/>
          <p:nvPr/>
        </p:nvPicPr>
        <p:blipFill rotWithShape="1">
          <a:blip r:embed="rId4">
            <a:alphaModFix/>
          </a:blip>
          <a:srcRect l="6603" t="11316" r="8621"/>
          <a:stretch/>
        </p:blipFill>
        <p:spPr>
          <a:xfrm>
            <a:off x="2409550" y="2223700"/>
            <a:ext cx="5534124" cy="1809108"/>
          </a:xfrm>
          <a:prstGeom prst="rect">
            <a:avLst/>
          </a:prstGeom>
          <a:noFill/>
          <a:ln>
            <a:noFill/>
          </a:ln>
        </p:spPr>
      </p:pic>
      <p:sp>
        <p:nvSpPr>
          <p:cNvPr id="588" name="Google Shape;588;p64"/>
          <p:cNvSpPr txBox="1">
            <a:spLocks noGrp="1"/>
          </p:cNvSpPr>
          <p:nvPr>
            <p:ph type="body" idx="4294967295"/>
          </p:nvPr>
        </p:nvSpPr>
        <p:spPr>
          <a:xfrm>
            <a:off x="1168850" y="4539000"/>
            <a:ext cx="3450600" cy="604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latin typeface="Roboto Condensed"/>
                <a:ea typeface="Roboto Condensed"/>
                <a:cs typeface="Roboto Condensed"/>
                <a:sym typeface="Roboto Condensed"/>
              </a:rPr>
              <a:t>Final Choice: </a:t>
            </a:r>
            <a:r>
              <a:rPr lang="en">
                <a:highlight>
                  <a:srgbClr val="FFD966"/>
                </a:highlight>
                <a:latin typeface="Roboto Condensed"/>
                <a:ea typeface="Roboto Condensed"/>
                <a:cs typeface="Roboto Condensed"/>
                <a:sym typeface="Roboto Condensed"/>
              </a:rPr>
              <a:t>17 Cluster</a:t>
            </a:r>
            <a:endParaRPr>
              <a:highlight>
                <a:srgbClr val="FFD966"/>
              </a:highlight>
              <a:latin typeface="Roboto Condensed"/>
              <a:ea typeface="Roboto Condensed"/>
              <a:cs typeface="Roboto Condensed"/>
              <a:sym typeface="Roboto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594" name="Google Shape;594;p65"/>
          <p:cNvPicPr preferRelativeResize="0"/>
          <p:nvPr/>
        </p:nvPicPr>
        <p:blipFill rotWithShape="1">
          <a:blip r:embed="rId3">
            <a:alphaModFix/>
          </a:blip>
          <a:srcRect l="9272" t="8047" r="16959" b="6343"/>
          <a:stretch/>
        </p:blipFill>
        <p:spPr>
          <a:xfrm>
            <a:off x="64300" y="705975"/>
            <a:ext cx="2803653" cy="2169149"/>
          </a:xfrm>
          <a:prstGeom prst="rect">
            <a:avLst/>
          </a:prstGeom>
          <a:noFill/>
          <a:ln>
            <a:noFill/>
          </a:ln>
        </p:spPr>
      </p:pic>
      <p:pic>
        <p:nvPicPr>
          <p:cNvPr id="595" name="Google Shape;595;p65"/>
          <p:cNvPicPr preferRelativeResize="0"/>
          <p:nvPr/>
        </p:nvPicPr>
        <p:blipFill rotWithShape="1">
          <a:blip r:embed="rId4">
            <a:alphaModFix/>
          </a:blip>
          <a:srcRect l="9595" t="8894" r="16934" b="5165"/>
          <a:stretch/>
        </p:blipFill>
        <p:spPr>
          <a:xfrm>
            <a:off x="2971350" y="705975"/>
            <a:ext cx="2781602" cy="2169149"/>
          </a:xfrm>
          <a:prstGeom prst="rect">
            <a:avLst/>
          </a:prstGeom>
          <a:noFill/>
          <a:ln>
            <a:noFill/>
          </a:ln>
        </p:spPr>
      </p:pic>
      <p:pic>
        <p:nvPicPr>
          <p:cNvPr id="596" name="Google Shape;596;p65"/>
          <p:cNvPicPr preferRelativeResize="0"/>
          <p:nvPr/>
        </p:nvPicPr>
        <p:blipFill rotWithShape="1">
          <a:blip r:embed="rId5">
            <a:alphaModFix/>
          </a:blip>
          <a:srcRect l="9649" t="6948" r="16637" b="4532"/>
          <a:stretch/>
        </p:blipFill>
        <p:spPr>
          <a:xfrm>
            <a:off x="64300" y="2875125"/>
            <a:ext cx="2803650" cy="2244433"/>
          </a:xfrm>
          <a:prstGeom prst="rect">
            <a:avLst/>
          </a:prstGeom>
          <a:noFill/>
          <a:ln>
            <a:noFill/>
          </a:ln>
        </p:spPr>
      </p:pic>
      <p:pic>
        <p:nvPicPr>
          <p:cNvPr id="597" name="Google Shape;597;p65"/>
          <p:cNvPicPr preferRelativeResize="0"/>
          <p:nvPr/>
        </p:nvPicPr>
        <p:blipFill rotWithShape="1">
          <a:blip r:embed="rId6">
            <a:alphaModFix/>
          </a:blip>
          <a:srcRect l="9253" t="8417" r="17010" b="5508"/>
          <a:stretch/>
        </p:blipFill>
        <p:spPr>
          <a:xfrm>
            <a:off x="3008775" y="2944150"/>
            <a:ext cx="2706753" cy="2106374"/>
          </a:xfrm>
          <a:prstGeom prst="rect">
            <a:avLst/>
          </a:prstGeom>
          <a:noFill/>
          <a:ln>
            <a:noFill/>
          </a:ln>
        </p:spPr>
      </p:pic>
      <p:sp>
        <p:nvSpPr>
          <p:cNvPr id="598" name="Google Shape;598;p65"/>
          <p:cNvSpPr txBox="1">
            <a:spLocks noGrp="1"/>
          </p:cNvSpPr>
          <p:nvPr>
            <p:ph type="title" idx="4294967295"/>
          </p:nvPr>
        </p:nvSpPr>
        <p:spPr>
          <a:xfrm>
            <a:off x="-80125" y="-60225"/>
            <a:ext cx="24915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Heatmap Verification</a:t>
            </a:r>
            <a:endParaRPr sz="1800"/>
          </a:p>
        </p:txBody>
      </p:sp>
      <p:pic>
        <p:nvPicPr>
          <p:cNvPr id="599" name="Google Shape;599;p65"/>
          <p:cNvPicPr preferRelativeResize="0"/>
          <p:nvPr/>
        </p:nvPicPr>
        <p:blipFill rotWithShape="1">
          <a:blip r:embed="rId7">
            <a:alphaModFix/>
          </a:blip>
          <a:srcRect l="9684" t="6658" r="17054" b="5844"/>
          <a:stretch/>
        </p:blipFill>
        <p:spPr>
          <a:xfrm>
            <a:off x="5737275" y="1278300"/>
            <a:ext cx="3406725" cy="2712445"/>
          </a:xfrm>
          <a:prstGeom prst="rect">
            <a:avLst/>
          </a:prstGeom>
          <a:noFill/>
          <a:ln>
            <a:noFill/>
          </a:ln>
        </p:spPr>
      </p:pic>
      <p:sp>
        <p:nvSpPr>
          <p:cNvPr id="600" name="Google Shape;600;p65"/>
          <p:cNvSpPr txBox="1">
            <a:spLocks noGrp="1"/>
          </p:cNvSpPr>
          <p:nvPr>
            <p:ph type="body" idx="4294967295"/>
          </p:nvPr>
        </p:nvSpPr>
        <p:spPr>
          <a:xfrm>
            <a:off x="4157675" y="101475"/>
            <a:ext cx="4905000" cy="604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latin typeface="Roboto Condensed"/>
                <a:ea typeface="Roboto Condensed"/>
                <a:cs typeface="Roboto Condensed"/>
                <a:sym typeface="Roboto Condensed"/>
              </a:rPr>
              <a:t>Consistency in pattern: Yes with few strays</a:t>
            </a:r>
            <a:endParaRPr sz="2000">
              <a:latin typeface="Roboto Condensed"/>
              <a:ea typeface="Roboto Condensed"/>
              <a:cs typeface="Roboto Condensed"/>
              <a:sym typeface="Roboto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6"/>
          <p:cNvSpPr txBox="1">
            <a:spLocks noGrp="1"/>
          </p:cNvSpPr>
          <p:nvPr>
            <p:ph type="ctrTitle"/>
          </p:nvPr>
        </p:nvSpPr>
        <p:spPr>
          <a:xfrm>
            <a:off x="463525" y="2871150"/>
            <a:ext cx="5123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Clusters Analysis</a:t>
            </a:r>
            <a:endParaRPr sz="4800"/>
          </a:p>
        </p:txBody>
      </p:sp>
      <p:sp>
        <p:nvSpPr>
          <p:cNvPr id="606" name="Google Shape;606;p6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607" name="Google Shape;607;p6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4</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613" name="Google Shape;613;p67"/>
          <p:cNvSpPr txBox="1">
            <a:spLocks noGrp="1"/>
          </p:cNvSpPr>
          <p:nvPr>
            <p:ph type="body" idx="1"/>
          </p:nvPr>
        </p:nvSpPr>
        <p:spPr>
          <a:xfrm>
            <a:off x="586100" y="1365800"/>
            <a:ext cx="7878900" cy="22773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b="1">
                <a:latin typeface="Roboto Condensed"/>
                <a:ea typeface="Roboto Condensed"/>
                <a:cs typeface="Roboto Condensed"/>
                <a:sym typeface="Roboto Condensed"/>
              </a:rPr>
              <a:t>Cluster 1 &amp; Cluster 10</a:t>
            </a:r>
            <a:endParaRPr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br>
              <a:rPr lang="en"/>
            </a:br>
            <a:endParaRPr sz="1000"/>
          </a:p>
          <a:p>
            <a:pPr marL="0" lvl="0" indent="0" algn="l" rtl="0">
              <a:spcBef>
                <a:spcPts val="1000"/>
              </a:spcBef>
              <a:spcAft>
                <a:spcPts val="1000"/>
              </a:spcAft>
              <a:buNone/>
            </a:pPr>
            <a:endParaRPr/>
          </a:p>
        </p:txBody>
      </p:sp>
      <p:sp>
        <p:nvSpPr>
          <p:cNvPr id="614" name="Google Shape;614;p67"/>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Clusters Analysis</a:t>
            </a:r>
            <a:endParaRPr/>
          </a:p>
        </p:txBody>
      </p:sp>
      <p:pic>
        <p:nvPicPr>
          <p:cNvPr id="615" name="Google Shape;615;p67"/>
          <p:cNvPicPr preferRelativeResize="0"/>
          <p:nvPr/>
        </p:nvPicPr>
        <p:blipFill>
          <a:blip r:embed="rId3">
            <a:alphaModFix/>
          </a:blip>
          <a:stretch>
            <a:fillRect/>
          </a:stretch>
        </p:blipFill>
        <p:spPr>
          <a:xfrm>
            <a:off x="517275" y="1962925"/>
            <a:ext cx="3149000" cy="3052274"/>
          </a:xfrm>
          <a:prstGeom prst="rect">
            <a:avLst/>
          </a:prstGeom>
          <a:noFill/>
          <a:ln>
            <a:noFill/>
          </a:ln>
        </p:spPr>
      </p:pic>
      <p:sp>
        <p:nvSpPr>
          <p:cNvPr id="616" name="Google Shape;616;p67"/>
          <p:cNvSpPr txBox="1"/>
          <p:nvPr/>
        </p:nvSpPr>
        <p:spPr>
          <a:xfrm>
            <a:off x="3876575" y="1735300"/>
            <a:ext cx="5134500" cy="27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This bar chart shows the count of users in each Cluster.</a:t>
            </a: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We will be analysing </a:t>
            </a:r>
            <a:r>
              <a:rPr lang="en" sz="1600" b="1">
                <a:highlight>
                  <a:srgbClr val="FFD966"/>
                </a:highlight>
                <a:latin typeface="Roboto Condensed"/>
                <a:ea typeface="Roboto Condensed"/>
                <a:cs typeface="Roboto Condensed"/>
                <a:sym typeface="Roboto Condensed"/>
              </a:rPr>
              <a:t>Cluster 1 &amp; 10</a:t>
            </a:r>
            <a:endParaRPr sz="1600" b="1">
              <a:highlight>
                <a:srgbClr val="FFD966"/>
              </a:highlight>
              <a:latin typeface="Roboto Condensed"/>
              <a:ea typeface="Roboto Condensed"/>
              <a:cs typeface="Roboto Condensed"/>
              <a:sym typeface="Roboto Condensed"/>
            </a:endParaRPr>
          </a:p>
          <a:p>
            <a:pPr marL="0" lvl="0" indent="0" algn="l" rtl="0">
              <a:spcBef>
                <a:spcPts val="0"/>
              </a:spcBef>
              <a:spcAft>
                <a:spcPts val="0"/>
              </a:spcAft>
              <a:buNone/>
            </a:pP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Why?</a:t>
            </a: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Both Clusters had </a:t>
            </a:r>
            <a:r>
              <a:rPr lang="en" sz="1600">
                <a:highlight>
                  <a:srgbClr val="FFD966"/>
                </a:highlight>
                <a:latin typeface="Roboto Condensed Light"/>
                <a:ea typeface="Roboto Condensed Light"/>
                <a:cs typeface="Roboto Condensed Light"/>
                <a:sym typeface="Roboto Condensed Light"/>
              </a:rPr>
              <a:t>similar numbers of users</a:t>
            </a:r>
            <a:r>
              <a:rPr lang="en" sz="1600">
                <a:latin typeface="Roboto Condensed Light"/>
                <a:ea typeface="Roboto Condensed Light"/>
                <a:cs typeface="Roboto Condensed Light"/>
                <a:sym typeface="Roboto Condensed Light"/>
              </a:rPr>
              <a:t> in each cluster.</a:t>
            </a: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Cluster 1 had 952 users</a:t>
            </a: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Cluster 10 had 991 users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8"/>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a:t>
            </a:r>
            <a:endParaRPr/>
          </a:p>
        </p:txBody>
      </p:sp>
      <p:sp>
        <p:nvSpPr>
          <p:cNvPr id="622" name="Google Shape;622;p68"/>
          <p:cNvSpPr txBox="1">
            <a:spLocks noGrp="1"/>
          </p:cNvSpPr>
          <p:nvPr>
            <p:ph type="body" idx="1"/>
          </p:nvPr>
        </p:nvSpPr>
        <p:spPr>
          <a:xfrm>
            <a:off x="232200" y="1697100"/>
            <a:ext cx="8679600" cy="344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600"/>
              </a:spcBef>
              <a:spcAft>
                <a:spcPts val="0"/>
              </a:spcAft>
              <a:buSzPts val="2400"/>
              <a:buFont typeface="Roboto Condensed"/>
              <a:buChar char="▰"/>
            </a:pPr>
            <a:r>
              <a:rPr lang="en">
                <a:latin typeface="Roboto Condensed"/>
                <a:ea typeface="Roboto Condensed"/>
                <a:cs typeface="Roboto Condensed"/>
                <a:sym typeface="Roboto Condensed"/>
              </a:rPr>
              <a:t>Quick Analysis Heat Map</a:t>
            </a:r>
            <a:endParaRPr>
              <a:latin typeface="Roboto Condensed"/>
              <a:ea typeface="Roboto Condensed"/>
              <a:cs typeface="Roboto Condensed"/>
              <a:sym typeface="Roboto Condensed"/>
            </a:endParaRPr>
          </a:p>
          <a:p>
            <a:pPr marL="457200" lvl="0" indent="-381000" algn="l" rtl="0">
              <a:lnSpc>
                <a:spcPct val="150000"/>
              </a:lnSpc>
              <a:spcBef>
                <a:spcPts val="0"/>
              </a:spcBef>
              <a:spcAft>
                <a:spcPts val="0"/>
              </a:spcAft>
              <a:buSzPts val="2400"/>
              <a:buFont typeface="Roboto Condensed"/>
              <a:buChar char="▰"/>
            </a:pPr>
            <a:r>
              <a:rPr lang="en">
                <a:latin typeface="Roboto Condensed"/>
                <a:ea typeface="Roboto Condensed"/>
                <a:cs typeface="Roboto Condensed"/>
                <a:sym typeface="Roboto Condensed"/>
              </a:rPr>
              <a:t>Find out the type of jokes the user like in the cluster</a:t>
            </a:r>
            <a:endParaRPr>
              <a:latin typeface="Roboto Condensed"/>
              <a:ea typeface="Roboto Condensed"/>
              <a:cs typeface="Roboto Condensed"/>
              <a:sym typeface="Roboto Condensed"/>
            </a:endParaRPr>
          </a:p>
          <a:p>
            <a:pPr marL="914400" lvl="1" indent="-330200" algn="l" rtl="0">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Show Positive and Negative count of the ratings that the user rated </a:t>
            </a:r>
            <a:endParaRPr sz="1600">
              <a:solidFill>
                <a:schemeClr val="dk1"/>
              </a:solidFill>
              <a:highlight>
                <a:srgbClr val="FFFFFF"/>
              </a:highlight>
              <a:latin typeface="Roboto"/>
              <a:ea typeface="Roboto"/>
              <a:cs typeface="Roboto"/>
              <a:sym typeface="Roboto"/>
            </a:endParaRPr>
          </a:p>
          <a:p>
            <a:pPr marL="457200" marR="266700" lvl="0" indent="-355600" algn="l" rtl="0">
              <a:lnSpc>
                <a:spcPct val="115000"/>
              </a:lnSpc>
              <a:spcBef>
                <a:spcPts val="0"/>
              </a:spcBef>
              <a:spcAft>
                <a:spcPts val="0"/>
              </a:spcAft>
              <a:buSzPts val="2000"/>
              <a:buFont typeface="Roboto Condensed"/>
              <a:buChar char="▰"/>
            </a:pPr>
            <a:r>
              <a:rPr lang="en">
                <a:latin typeface="Roboto Condensed"/>
                <a:ea typeface="Roboto Condensed"/>
                <a:cs typeface="Roboto Condensed"/>
                <a:sym typeface="Roboto Condensed"/>
              </a:rPr>
              <a:t>Analysis which individual joke that the users generally like or dislike </a:t>
            </a:r>
            <a:endParaRPr sz="2000">
              <a:latin typeface="Roboto Condensed"/>
              <a:ea typeface="Roboto Condensed"/>
              <a:cs typeface="Roboto Condensed"/>
              <a:sym typeface="Roboto Condensed"/>
            </a:endParaRPr>
          </a:p>
          <a:p>
            <a:pPr marL="457200" lvl="0" indent="0" algn="l" rtl="0">
              <a:lnSpc>
                <a:spcPct val="150000"/>
              </a:lnSpc>
              <a:spcBef>
                <a:spcPts val="1100"/>
              </a:spcBef>
              <a:spcAft>
                <a:spcPts val="0"/>
              </a:spcAft>
              <a:buNone/>
            </a:pPr>
            <a:endParaRPr>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endParaRPr/>
          </a:p>
          <a:p>
            <a:pPr marL="0" lvl="0" indent="0" algn="l" rtl="0">
              <a:lnSpc>
                <a:spcPct val="150000"/>
              </a:lnSpc>
              <a:spcBef>
                <a:spcPts val="1000"/>
              </a:spcBef>
              <a:spcAft>
                <a:spcPts val="0"/>
              </a:spcAft>
              <a:buNone/>
            </a:pPr>
            <a:endParaRPr/>
          </a:p>
          <a:p>
            <a:pPr marL="0" lvl="0" indent="0" algn="l" rtl="0">
              <a:lnSpc>
                <a:spcPct val="100000"/>
              </a:lnSpc>
              <a:spcBef>
                <a:spcPts val="1000"/>
              </a:spcBef>
              <a:spcAft>
                <a:spcPts val="10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9"/>
          <p:cNvSpPr txBox="1">
            <a:spLocks noGrp="1"/>
          </p:cNvSpPr>
          <p:nvPr>
            <p:ph type="ctrTitle"/>
          </p:nvPr>
        </p:nvSpPr>
        <p:spPr>
          <a:xfrm>
            <a:off x="463525" y="3023550"/>
            <a:ext cx="5123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Cluster 1</a:t>
            </a:r>
            <a:endParaRPr sz="4800"/>
          </a:p>
        </p:txBody>
      </p:sp>
      <p:sp>
        <p:nvSpPr>
          <p:cNvPr id="628" name="Google Shape;628;p6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629" name="Google Shape;629;p69"/>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4.1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0"/>
          <p:cNvSpPr txBox="1">
            <a:spLocks noGrp="1"/>
          </p:cNvSpPr>
          <p:nvPr>
            <p:ph type="title" idx="4294967295"/>
          </p:nvPr>
        </p:nvSpPr>
        <p:spPr>
          <a:xfrm>
            <a:off x="72275" y="-60225"/>
            <a:ext cx="18078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Heatmap for Cluster 1</a:t>
            </a:r>
            <a:endParaRPr sz="1400"/>
          </a:p>
        </p:txBody>
      </p:sp>
      <p:sp>
        <p:nvSpPr>
          <p:cNvPr id="635" name="Google Shape;635;p7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636" name="Google Shape;636;p70"/>
          <p:cNvSpPr txBox="1">
            <a:spLocks noGrp="1"/>
          </p:cNvSpPr>
          <p:nvPr>
            <p:ph type="body" idx="4294967295"/>
          </p:nvPr>
        </p:nvSpPr>
        <p:spPr>
          <a:xfrm>
            <a:off x="5679100" y="568000"/>
            <a:ext cx="3426300" cy="36666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sz="2000" b="1">
                <a:latin typeface="Roboto Condensed"/>
                <a:ea typeface="Roboto Condensed"/>
                <a:cs typeface="Roboto Condensed"/>
                <a:sym typeface="Roboto Condensed"/>
              </a:rPr>
              <a:t>Quick Analysis:</a:t>
            </a:r>
            <a:endParaRPr sz="2000" b="1">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r>
              <a:rPr lang="en" sz="1400" b="1" u="sng">
                <a:solidFill>
                  <a:srgbClr val="CC0000"/>
                </a:solidFill>
                <a:latin typeface="Roboto Condensed"/>
                <a:ea typeface="Roboto Condensed"/>
                <a:cs typeface="Roboto Condensed"/>
                <a:sym typeface="Roboto Condensed"/>
              </a:rPr>
              <a:t>Neutral</a:t>
            </a:r>
            <a:r>
              <a:rPr lang="en" sz="1400" b="1">
                <a:solidFill>
                  <a:srgbClr val="CC0000"/>
                </a:solidFill>
                <a:latin typeface="Roboto Condensed"/>
                <a:ea typeface="Roboto Condensed"/>
                <a:cs typeface="Roboto Condensed"/>
                <a:sym typeface="Roboto Condensed"/>
              </a:rPr>
              <a:t>: </a:t>
            </a:r>
            <a:endParaRPr sz="1400" b="1">
              <a:solidFill>
                <a:srgbClr val="CC0000"/>
              </a:solidFill>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1300" b="1">
                <a:latin typeface="Roboto Condensed"/>
                <a:ea typeface="Roboto Condensed"/>
                <a:cs typeface="Roboto Condensed"/>
                <a:sym typeface="Roboto Condensed"/>
              </a:rPr>
              <a:t>Jokes 70-100 </a:t>
            </a:r>
            <a:r>
              <a:rPr lang="en" sz="1300" b="1">
                <a:solidFill>
                  <a:srgbClr val="CC0000"/>
                </a:solidFill>
                <a:latin typeface="Roboto Condensed"/>
                <a:ea typeface="Roboto Condensed"/>
                <a:cs typeface="Roboto Condensed"/>
                <a:sym typeface="Roboto Condensed"/>
              </a:rPr>
              <a:t>(red in colour)</a:t>
            </a:r>
            <a:endParaRPr sz="1300" b="1">
              <a:solidFill>
                <a:srgbClr val="CC0000"/>
              </a:solidFill>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r>
              <a:rPr lang="en" sz="1400" b="1" u="sng">
                <a:solidFill>
                  <a:srgbClr val="D26F00"/>
                </a:solidFill>
                <a:latin typeface="Roboto Condensed"/>
                <a:ea typeface="Roboto Condensed"/>
                <a:cs typeface="Roboto Condensed"/>
                <a:sym typeface="Roboto Condensed"/>
              </a:rPr>
              <a:t>Positive: </a:t>
            </a:r>
            <a:endParaRPr sz="1400" b="1" u="sng">
              <a:solidFill>
                <a:srgbClr val="D26F00"/>
              </a:solidFill>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1300" b="1">
                <a:latin typeface="Roboto Condensed"/>
                <a:ea typeface="Roboto Condensed"/>
                <a:cs typeface="Roboto Condensed"/>
                <a:sym typeface="Roboto Condensed"/>
              </a:rPr>
              <a:t>Joke, 4, 28, 49 … </a:t>
            </a:r>
            <a:r>
              <a:rPr lang="en" sz="1300" b="1">
                <a:solidFill>
                  <a:srgbClr val="D26F00"/>
                </a:solidFill>
                <a:latin typeface="Roboto Condensed"/>
                <a:ea typeface="Roboto Condensed"/>
                <a:cs typeface="Roboto Condensed"/>
                <a:sym typeface="Roboto Condensed"/>
              </a:rPr>
              <a:t>(stripes of orange)</a:t>
            </a:r>
            <a:endParaRPr sz="1300" b="1">
              <a:solidFill>
                <a:srgbClr val="D26F00"/>
              </a:solidFill>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r>
              <a:rPr lang="en" sz="1400" b="1" u="sng">
                <a:solidFill>
                  <a:srgbClr val="9900FF"/>
                </a:solidFill>
                <a:latin typeface="Roboto Condensed"/>
                <a:ea typeface="Roboto Condensed"/>
                <a:cs typeface="Roboto Condensed"/>
                <a:sym typeface="Roboto Condensed"/>
              </a:rPr>
              <a:t>Negative:</a:t>
            </a:r>
            <a:endParaRPr sz="1400" b="1" u="sng">
              <a:solidFill>
                <a:srgbClr val="9900FF"/>
              </a:solidFill>
              <a:latin typeface="Roboto Condensed"/>
              <a:ea typeface="Roboto Condensed"/>
              <a:cs typeface="Roboto Condensed"/>
              <a:sym typeface="Roboto Condensed"/>
            </a:endParaRPr>
          </a:p>
          <a:p>
            <a:pPr marL="0" lvl="0" indent="0" algn="l" rtl="0">
              <a:lnSpc>
                <a:spcPct val="150000"/>
              </a:lnSpc>
              <a:spcBef>
                <a:spcPts val="1000"/>
              </a:spcBef>
              <a:spcAft>
                <a:spcPts val="1000"/>
              </a:spcAft>
              <a:buNone/>
            </a:pPr>
            <a:r>
              <a:rPr lang="en" sz="1300" b="1">
                <a:latin typeface="Roboto Condensed"/>
                <a:ea typeface="Roboto Condensed"/>
                <a:cs typeface="Roboto Condensed"/>
                <a:sym typeface="Roboto Condensed"/>
              </a:rPr>
              <a:t>Jokes 13-17</a:t>
            </a:r>
            <a:r>
              <a:rPr lang="en" sz="1300" b="1">
                <a:solidFill>
                  <a:srgbClr val="9900FF"/>
                </a:solidFill>
                <a:latin typeface="Roboto Condensed"/>
                <a:ea typeface="Roboto Condensed"/>
                <a:cs typeface="Roboto Condensed"/>
                <a:sym typeface="Roboto Condensed"/>
              </a:rPr>
              <a:t> (dark purple in colour)</a:t>
            </a:r>
            <a:endParaRPr sz="1300" b="1">
              <a:latin typeface="Roboto Condensed"/>
              <a:ea typeface="Roboto Condensed"/>
              <a:cs typeface="Roboto Condensed"/>
              <a:sym typeface="Roboto Condensed"/>
            </a:endParaRPr>
          </a:p>
        </p:txBody>
      </p:sp>
      <p:pic>
        <p:nvPicPr>
          <p:cNvPr id="637" name="Google Shape;637;p70"/>
          <p:cNvPicPr preferRelativeResize="0"/>
          <p:nvPr/>
        </p:nvPicPr>
        <p:blipFill>
          <a:blip r:embed="rId3">
            <a:alphaModFix/>
          </a:blip>
          <a:stretch>
            <a:fillRect/>
          </a:stretch>
        </p:blipFill>
        <p:spPr>
          <a:xfrm>
            <a:off x="-37850" y="666975"/>
            <a:ext cx="5575898" cy="41327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643" name="Google Shape;643;p71"/>
          <p:cNvSpPr txBox="1">
            <a:spLocks noGrp="1"/>
          </p:cNvSpPr>
          <p:nvPr>
            <p:ph type="body" idx="1"/>
          </p:nvPr>
        </p:nvSpPr>
        <p:spPr>
          <a:xfrm>
            <a:off x="563925" y="1607550"/>
            <a:ext cx="7878900" cy="22773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b="1" u="sng">
                <a:latin typeface="Roboto Condensed"/>
                <a:ea typeface="Roboto Condensed"/>
                <a:cs typeface="Roboto Condensed"/>
                <a:sym typeface="Roboto Condensed"/>
              </a:rPr>
              <a:t>POSITIVE TABLE </a:t>
            </a:r>
            <a:r>
              <a:rPr lang="en" b="1">
                <a:latin typeface="Roboto Condensed"/>
                <a:ea typeface="Roboto Condensed"/>
                <a:cs typeface="Roboto Condensed"/>
                <a:sym typeface="Roboto Condensed"/>
              </a:rPr>
              <a:t>    </a:t>
            </a:r>
            <a:r>
              <a:rPr lang="en" b="1" u="sng">
                <a:latin typeface="Roboto Condensed"/>
                <a:ea typeface="Roboto Condensed"/>
                <a:cs typeface="Roboto Condensed"/>
                <a:sym typeface="Roboto Condensed"/>
              </a:rPr>
              <a:t>NEGATIVE TABLE </a:t>
            </a:r>
            <a:r>
              <a:rPr lang="en" b="1">
                <a:latin typeface="Roboto Condensed"/>
                <a:ea typeface="Roboto Condensed"/>
                <a:cs typeface="Roboto Condensed"/>
                <a:sym typeface="Roboto Condensed"/>
              </a:rPr>
              <a:t>    </a:t>
            </a:r>
            <a:r>
              <a:rPr lang="en" b="1" u="sng">
                <a:latin typeface="Roboto Condensed"/>
                <a:ea typeface="Roboto Condensed"/>
                <a:cs typeface="Roboto Condensed"/>
                <a:sym typeface="Roboto Condensed"/>
              </a:rPr>
              <a:t>NET RATING TABLE</a:t>
            </a:r>
            <a:r>
              <a:rPr lang="en" b="1">
                <a:latin typeface="Roboto Condensed"/>
                <a:ea typeface="Roboto Condensed"/>
                <a:cs typeface="Roboto Condensed"/>
                <a:sym typeface="Roboto Condensed"/>
              </a:rPr>
              <a:t>	</a:t>
            </a:r>
            <a:endParaRPr b="1">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br>
              <a:rPr lang="en"/>
            </a:br>
            <a:endParaRPr sz="1000"/>
          </a:p>
          <a:p>
            <a:pPr marL="0" lvl="0" indent="0" algn="l" rtl="0">
              <a:spcBef>
                <a:spcPts val="1000"/>
              </a:spcBef>
              <a:spcAft>
                <a:spcPts val="1000"/>
              </a:spcAft>
              <a:buNone/>
            </a:pPr>
            <a:endParaRPr/>
          </a:p>
        </p:txBody>
      </p:sp>
      <p:sp>
        <p:nvSpPr>
          <p:cNvPr id="644" name="Google Shape;644;p71"/>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 1: Catplot</a:t>
            </a:r>
            <a:endParaRPr/>
          </a:p>
        </p:txBody>
      </p:sp>
      <p:pic>
        <p:nvPicPr>
          <p:cNvPr id="645" name="Google Shape;645;p71"/>
          <p:cNvPicPr preferRelativeResize="0"/>
          <p:nvPr/>
        </p:nvPicPr>
        <p:blipFill>
          <a:blip r:embed="rId3">
            <a:alphaModFix/>
          </a:blip>
          <a:stretch>
            <a:fillRect/>
          </a:stretch>
        </p:blipFill>
        <p:spPr>
          <a:xfrm>
            <a:off x="5772750" y="2452475"/>
            <a:ext cx="1929384" cy="1572768"/>
          </a:xfrm>
          <a:prstGeom prst="rect">
            <a:avLst/>
          </a:prstGeom>
          <a:noFill/>
          <a:ln>
            <a:noFill/>
          </a:ln>
        </p:spPr>
      </p:pic>
      <p:pic>
        <p:nvPicPr>
          <p:cNvPr id="646" name="Google Shape;646;p71"/>
          <p:cNvPicPr preferRelativeResize="0"/>
          <p:nvPr/>
        </p:nvPicPr>
        <p:blipFill>
          <a:blip r:embed="rId4">
            <a:alphaModFix/>
          </a:blip>
          <a:stretch>
            <a:fillRect/>
          </a:stretch>
        </p:blipFill>
        <p:spPr>
          <a:xfrm>
            <a:off x="3120825" y="2453038"/>
            <a:ext cx="1933575" cy="1571625"/>
          </a:xfrm>
          <a:prstGeom prst="rect">
            <a:avLst/>
          </a:prstGeom>
          <a:noFill/>
          <a:ln>
            <a:noFill/>
          </a:ln>
        </p:spPr>
      </p:pic>
      <p:pic>
        <p:nvPicPr>
          <p:cNvPr id="647" name="Google Shape;647;p71"/>
          <p:cNvPicPr preferRelativeResize="0"/>
          <p:nvPr/>
        </p:nvPicPr>
        <p:blipFill>
          <a:blip r:embed="rId5">
            <a:alphaModFix/>
          </a:blip>
          <a:stretch>
            <a:fillRect/>
          </a:stretch>
        </p:blipFill>
        <p:spPr>
          <a:xfrm>
            <a:off x="687988" y="2452475"/>
            <a:ext cx="1929384" cy="15727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7"/>
          <p:cNvSpPr txBox="1">
            <a:spLocks noGrp="1"/>
          </p:cNvSpPr>
          <p:nvPr>
            <p:ph type="ctrTitle"/>
          </p:nvPr>
        </p:nvSpPr>
        <p:spPr>
          <a:xfrm>
            <a:off x="630000" y="2814751"/>
            <a:ext cx="4094400" cy="19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Data Preparation </a:t>
            </a:r>
            <a:endParaRPr sz="4800"/>
          </a:p>
        </p:txBody>
      </p:sp>
      <p:sp>
        <p:nvSpPr>
          <p:cNvPr id="266" name="Google Shape;266;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67" name="Google Shape;267;p27"/>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2"/>
          <p:cNvSpPr txBox="1">
            <a:spLocks noGrp="1"/>
          </p:cNvSpPr>
          <p:nvPr>
            <p:ph type="title" idx="4294967295"/>
          </p:nvPr>
        </p:nvSpPr>
        <p:spPr>
          <a:xfrm>
            <a:off x="72275" y="-60225"/>
            <a:ext cx="18078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Catplot for Cluster 1</a:t>
            </a:r>
            <a:endParaRPr sz="1400"/>
          </a:p>
        </p:txBody>
      </p:sp>
      <p:sp>
        <p:nvSpPr>
          <p:cNvPr id="653" name="Google Shape;653;p7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654" name="Google Shape;654;p72"/>
          <p:cNvPicPr preferRelativeResize="0"/>
          <p:nvPr/>
        </p:nvPicPr>
        <p:blipFill>
          <a:blip r:embed="rId3">
            <a:alphaModFix/>
          </a:blip>
          <a:stretch>
            <a:fillRect/>
          </a:stretch>
        </p:blipFill>
        <p:spPr>
          <a:xfrm>
            <a:off x="296950" y="1046225"/>
            <a:ext cx="2870600" cy="2870600"/>
          </a:xfrm>
          <a:prstGeom prst="rect">
            <a:avLst/>
          </a:prstGeom>
          <a:noFill/>
          <a:ln>
            <a:noFill/>
          </a:ln>
        </p:spPr>
      </p:pic>
      <p:pic>
        <p:nvPicPr>
          <p:cNvPr id="655" name="Google Shape;655;p72"/>
          <p:cNvPicPr preferRelativeResize="0"/>
          <p:nvPr/>
        </p:nvPicPr>
        <p:blipFill>
          <a:blip r:embed="rId4">
            <a:alphaModFix/>
          </a:blip>
          <a:stretch>
            <a:fillRect/>
          </a:stretch>
        </p:blipFill>
        <p:spPr>
          <a:xfrm>
            <a:off x="3218975" y="1077199"/>
            <a:ext cx="2871216" cy="2870600"/>
          </a:xfrm>
          <a:prstGeom prst="rect">
            <a:avLst/>
          </a:prstGeom>
          <a:noFill/>
          <a:ln>
            <a:noFill/>
          </a:ln>
        </p:spPr>
      </p:pic>
      <p:pic>
        <p:nvPicPr>
          <p:cNvPr id="656" name="Google Shape;656;p72"/>
          <p:cNvPicPr preferRelativeResize="0"/>
          <p:nvPr/>
        </p:nvPicPr>
        <p:blipFill>
          <a:blip r:embed="rId5">
            <a:alphaModFix/>
          </a:blip>
          <a:stretch>
            <a:fillRect/>
          </a:stretch>
        </p:blipFill>
        <p:spPr>
          <a:xfrm>
            <a:off x="6115925" y="1129825"/>
            <a:ext cx="2871216" cy="2871216"/>
          </a:xfrm>
          <a:prstGeom prst="rect">
            <a:avLst/>
          </a:prstGeom>
          <a:noFill/>
          <a:ln>
            <a:noFill/>
          </a:ln>
        </p:spPr>
      </p:pic>
      <p:sp>
        <p:nvSpPr>
          <p:cNvPr id="657" name="Google Shape;657;p72"/>
          <p:cNvSpPr/>
          <p:nvPr/>
        </p:nvSpPr>
        <p:spPr>
          <a:xfrm>
            <a:off x="6835625" y="765175"/>
            <a:ext cx="1316100" cy="323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2"/>
          <p:cNvSpPr txBox="1"/>
          <p:nvPr/>
        </p:nvSpPr>
        <p:spPr>
          <a:xfrm>
            <a:off x="3206900" y="4118775"/>
            <a:ext cx="2578500" cy="766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600"/>
              </a:spcBef>
              <a:spcAft>
                <a:spcPts val="0"/>
              </a:spcAft>
              <a:buNone/>
            </a:pPr>
            <a:r>
              <a:rPr lang="en" b="1">
                <a:solidFill>
                  <a:srgbClr val="263248"/>
                </a:solidFill>
                <a:latin typeface="Roboto Condensed"/>
                <a:ea typeface="Roboto Condensed"/>
                <a:cs typeface="Roboto Condensed"/>
                <a:sym typeface="Roboto Condensed"/>
              </a:rPr>
              <a:t>Likes : </a:t>
            </a:r>
            <a:r>
              <a:rPr lang="en" b="1">
                <a:solidFill>
                  <a:srgbClr val="263248"/>
                </a:solidFill>
                <a:highlight>
                  <a:srgbClr val="FFD966"/>
                </a:highlight>
                <a:latin typeface="Roboto Condensed"/>
                <a:ea typeface="Roboto Condensed"/>
                <a:cs typeface="Roboto Condensed"/>
                <a:sym typeface="Roboto Condensed"/>
              </a:rPr>
              <a:t>Dark and Reference </a:t>
            </a:r>
            <a:r>
              <a:rPr lang="en" b="1">
                <a:solidFill>
                  <a:srgbClr val="263248"/>
                </a:solidFill>
                <a:latin typeface="Roboto Condensed"/>
                <a:ea typeface="Roboto Condensed"/>
                <a:cs typeface="Roboto Condensed"/>
                <a:sym typeface="Roboto Condensed"/>
              </a:rPr>
              <a:t>Joke</a:t>
            </a:r>
            <a:endParaRPr b="1">
              <a:solidFill>
                <a:srgbClr val="263248"/>
              </a:solidFill>
              <a:latin typeface="Roboto Condensed"/>
              <a:ea typeface="Roboto Condensed"/>
              <a:cs typeface="Roboto Condensed"/>
              <a:sym typeface="Roboto Condensed"/>
            </a:endParaRPr>
          </a:p>
          <a:p>
            <a:pPr marL="0" lvl="0" indent="0" algn="ctr" rtl="0">
              <a:lnSpc>
                <a:spcPct val="100000"/>
              </a:lnSpc>
              <a:spcBef>
                <a:spcPts val="1000"/>
              </a:spcBef>
              <a:spcAft>
                <a:spcPts val="1000"/>
              </a:spcAft>
              <a:buNone/>
            </a:pPr>
            <a:r>
              <a:rPr lang="en" b="1">
                <a:solidFill>
                  <a:srgbClr val="263248"/>
                </a:solidFill>
                <a:latin typeface="Roboto Condensed"/>
                <a:ea typeface="Roboto Condensed"/>
                <a:cs typeface="Roboto Condensed"/>
                <a:sym typeface="Roboto Condensed"/>
              </a:rPr>
              <a:t>Dislike: </a:t>
            </a:r>
            <a:r>
              <a:rPr lang="en" b="1">
                <a:solidFill>
                  <a:srgbClr val="263248"/>
                </a:solidFill>
                <a:highlight>
                  <a:srgbClr val="FFD966"/>
                </a:highlight>
                <a:latin typeface="Roboto Condensed"/>
                <a:ea typeface="Roboto Condensed"/>
                <a:cs typeface="Roboto Condensed"/>
                <a:sym typeface="Roboto Condensed"/>
              </a:rPr>
              <a:t>Wordplay Jokes</a:t>
            </a:r>
            <a:endParaRPr/>
          </a:p>
        </p:txBody>
      </p:sp>
      <p:cxnSp>
        <p:nvCxnSpPr>
          <p:cNvPr id="659" name="Google Shape;659;p72"/>
          <p:cNvCxnSpPr/>
          <p:nvPr/>
        </p:nvCxnSpPr>
        <p:spPr>
          <a:xfrm rot="10800000" flipH="1">
            <a:off x="5839025" y="4055600"/>
            <a:ext cx="996600" cy="345300"/>
          </a:xfrm>
          <a:prstGeom prst="straightConnector1">
            <a:avLst/>
          </a:prstGeom>
          <a:noFill/>
          <a:ln w="28575" cap="flat" cmpd="sng">
            <a:solidFill>
              <a:srgbClr val="CC0000"/>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3"/>
          <p:cNvSpPr txBox="1">
            <a:spLocks noGrp="1"/>
          </p:cNvSpPr>
          <p:nvPr>
            <p:ph type="body" idx="1"/>
          </p:nvPr>
        </p:nvSpPr>
        <p:spPr>
          <a:xfrm>
            <a:off x="232200" y="1369200"/>
            <a:ext cx="8679600" cy="344640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 b="1">
                <a:latin typeface="Roboto Condensed"/>
                <a:ea typeface="Roboto Condensed"/>
                <a:cs typeface="Roboto Condensed"/>
                <a:sym typeface="Roboto Condensed"/>
              </a:rPr>
              <a:t>Conclusion:</a:t>
            </a:r>
            <a:endParaRPr b="1">
              <a:latin typeface="Roboto Condensed"/>
              <a:ea typeface="Roboto Condensed"/>
              <a:cs typeface="Roboto Condensed"/>
              <a:sym typeface="Roboto Condensed"/>
            </a:endParaRPr>
          </a:p>
          <a:p>
            <a:pPr marL="457200" marR="0" lvl="0" indent="-342900" algn="l" rtl="0">
              <a:lnSpc>
                <a:spcPct val="100000"/>
              </a:lnSpc>
              <a:spcBef>
                <a:spcPts val="1000"/>
              </a:spcBef>
              <a:spcAft>
                <a:spcPts val="0"/>
              </a:spcAft>
              <a:buSzPts val="1800"/>
              <a:buChar char="▰"/>
            </a:pPr>
            <a:r>
              <a:rPr lang="en" sz="1800"/>
              <a:t>Generally all users give positive ratings to all joke</a:t>
            </a:r>
            <a:endParaRPr sz="1800"/>
          </a:p>
          <a:p>
            <a:pPr marL="457200" marR="0" lvl="0" indent="-342900" algn="l" rtl="0">
              <a:lnSpc>
                <a:spcPct val="100000"/>
              </a:lnSpc>
              <a:spcBef>
                <a:spcPts val="0"/>
              </a:spcBef>
              <a:spcAft>
                <a:spcPts val="0"/>
              </a:spcAft>
              <a:buSzPts val="1800"/>
              <a:buChar char="▰"/>
            </a:pPr>
            <a:r>
              <a:rPr lang="en" sz="1800"/>
              <a:t>57% of users in this cluster give dark category jokes a positive rating</a:t>
            </a:r>
            <a:endParaRPr sz="1800"/>
          </a:p>
          <a:p>
            <a:pPr marL="457200" marR="0" lvl="0" indent="-342900" algn="l" rtl="0">
              <a:lnSpc>
                <a:spcPct val="100000"/>
              </a:lnSpc>
              <a:spcBef>
                <a:spcPts val="0"/>
              </a:spcBef>
              <a:spcAft>
                <a:spcPts val="0"/>
              </a:spcAft>
              <a:buSzPts val="1800"/>
              <a:buChar char="▰"/>
            </a:pPr>
            <a:r>
              <a:rPr lang="en" sz="1800"/>
              <a:t>49% of users in this cluster give Reference category jokes a Positive rating</a:t>
            </a:r>
            <a:endParaRPr sz="1800"/>
          </a:p>
          <a:p>
            <a:pPr marL="457200" marR="0" lvl="0" indent="-342900" algn="l" rtl="0">
              <a:lnSpc>
                <a:spcPct val="100000"/>
              </a:lnSpc>
              <a:spcBef>
                <a:spcPts val="0"/>
              </a:spcBef>
              <a:spcAft>
                <a:spcPts val="0"/>
              </a:spcAft>
              <a:buSzPts val="1800"/>
              <a:buChar char="▰"/>
            </a:pPr>
            <a:r>
              <a:rPr lang="en" sz="1800"/>
              <a:t>24% of users in this cluster give Reference category jokes a Positive rating</a:t>
            </a:r>
            <a:endParaRPr sz="1800"/>
          </a:p>
          <a:p>
            <a:pPr marL="457200" marR="0" lvl="0" indent="0" algn="l" rtl="0">
              <a:lnSpc>
                <a:spcPct val="100000"/>
              </a:lnSpc>
              <a:spcBef>
                <a:spcPts val="1000"/>
              </a:spcBef>
              <a:spcAft>
                <a:spcPts val="0"/>
              </a:spcAft>
              <a:buNone/>
            </a:pPr>
            <a:endParaRPr sz="1800"/>
          </a:p>
          <a:p>
            <a:pPr marL="0" lvl="0" indent="0" algn="l" rtl="0">
              <a:lnSpc>
                <a:spcPct val="150000"/>
              </a:lnSpc>
              <a:spcBef>
                <a:spcPts val="1000"/>
              </a:spcBef>
              <a:spcAft>
                <a:spcPts val="0"/>
              </a:spcAft>
              <a:buNone/>
            </a:pPr>
            <a:endParaRPr sz="1800" b="1">
              <a:latin typeface="Roboto Condensed"/>
              <a:ea typeface="Roboto Condensed"/>
              <a:cs typeface="Roboto Condensed"/>
              <a:sym typeface="Roboto Condensed"/>
            </a:endParaRPr>
          </a:p>
          <a:p>
            <a:pPr marL="0" lvl="0" indent="0" algn="l" rtl="0">
              <a:lnSpc>
                <a:spcPct val="100000"/>
              </a:lnSpc>
              <a:spcBef>
                <a:spcPts val="1000"/>
              </a:spcBef>
              <a:spcAft>
                <a:spcPts val="1000"/>
              </a:spcAft>
              <a:buNone/>
            </a:pPr>
            <a:endParaRPr/>
          </a:p>
        </p:txBody>
      </p:sp>
      <p:sp>
        <p:nvSpPr>
          <p:cNvPr id="665" name="Google Shape;665;p7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INSIGHT FROM CATPLOT</a:t>
            </a:r>
            <a:endParaRPr/>
          </a:p>
        </p:txBody>
      </p:sp>
      <p:sp>
        <p:nvSpPr>
          <p:cNvPr id="666" name="Google Shape;666;p73"/>
          <p:cNvSpPr txBox="1"/>
          <p:nvPr/>
        </p:nvSpPr>
        <p:spPr>
          <a:xfrm>
            <a:off x="606775" y="3302000"/>
            <a:ext cx="7288500" cy="140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None/>
            </a:pPr>
            <a:r>
              <a:rPr lang="en" sz="1800" b="1">
                <a:solidFill>
                  <a:srgbClr val="263248"/>
                </a:solidFill>
                <a:latin typeface="Roboto Condensed"/>
                <a:ea typeface="Roboto Condensed"/>
                <a:cs typeface="Roboto Condensed"/>
                <a:sym typeface="Roboto Condensed"/>
              </a:rPr>
              <a:t>Majority of the users </a:t>
            </a:r>
            <a:r>
              <a:rPr lang="en" sz="1800" b="1">
                <a:solidFill>
                  <a:srgbClr val="263248"/>
                </a:solidFill>
                <a:highlight>
                  <a:srgbClr val="FFD966"/>
                </a:highlight>
                <a:latin typeface="Roboto Condensed"/>
                <a:ea typeface="Roboto Condensed"/>
                <a:cs typeface="Roboto Condensed"/>
                <a:sym typeface="Roboto Condensed"/>
              </a:rPr>
              <a:t>like Dark and Reference </a:t>
            </a:r>
            <a:r>
              <a:rPr lang="en" sz="1800" b="1">
                <a:solidFill>
                  <a:srgbClr val="263248"/>
                </a:solidFill>
                <a:latin typeface="Roboto Condensed"/>
                <a:ea typeface="Roboto Condensed"/>
                <a:cs typeface="Roboto Condensed"/>
                <a:sym typeface="Roboto Condensed"/>
              </a:rPr>
              <a:t>joke</a:t>
            </a:r>
            <a:endParaRPr sz="1800" b="1">
              <a:solidFill>
                <a:srgbClr val="263248"/>
              </a:solidFill>
              <a:latin typeface="Roboto Condensed"/>
              <a:ea typeface="Roboto Condensed"/>
              <a:cs typeface="Roboto Condensed"/>
              <a:sym typeface="Roboto Condensed"/>
            </a:endParaRPr>
          </a:p>
          <a:p>
            <a:pPr marL="0" lvl="0" indent="0" algn="ctr" rtl="0">
              <a:lnSpc>
                <a:spcPct val="100000"/>
              </a:lnSpc>
              <a:spcBef>
                <a:spcPts val="1000"/>
              </a:spcBef>
              <a:spcAft>
                <a:spcPts val="1000"/>
              </a:spcAft>
              <a:buNone/>
            </a:pPr>
            <a:r>
              <a:rPr lang="en" sz="1800" b="1">
                <a:solidFill>
                  <a:srgbClr val="263248"/>
                </a:solidFill>
                <a:highlight>
                  <a:srgbClr val="FFD966"/>
                </a:highlight>
                <a:latin typeface="Roboto Condensed"/>
                <a:ea typeface="Roboto Condensed"/>
                <a:cs typeface="Roboto Condensed"/>
                <a:sym typeface="Roboto Condensed"/>
              </a:rPr>
              <a:t>Wordplay Jokes are not as well liked</a:t>
            </a:r>
            <a:r>
              <a:rPr lang="en" sz="1800" b="1">
                <a:solidFill>
                  <a:srgbClr val="263248"/>
                </a:solidFill>
                <a:latin typeface="Roboto Condensed"/>
                <a:ea typeface="Roboto Condensed"/>
                <a:cs typeface="Roboto Condensed"/>
                <a:sym typeface="Roboto Condensed"/>
              </a:rPr>
              <a:t> as compared to the rest of the category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672" name="Google Shape;672;p74"/>
          <p:cNvSpPr txBox="1">
            <a:spLocks noGrp="1"/>
          </p:cNvSpPr>
          <p:nvPr>
            <p:ph type="title"/>
          </p:nvPr>
        </p:nvSpPr>
        <p:spPr>
          <a:xfrm>
            <a:off x="433275" y="392575"/>
            <a:ext cx="63435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 1: Category Analysis Based on Category Chosen</a:t>
            </a:r>
            <a:endParaRPr/>
          </a:p>
        </p:txBody>
      </p:sp>
      <p:sp>
        <p:nvSpPr>
          <p:cNvPr id="673" name="Google Shape;673;p74"/>
          <p:cNvSpPr txBox="1"/>
          <p:nvPr/>
        </p:nvSpPr>
        <p:spPr>
          <a:xfrm>
            <a:off x="215525" y="1368875"/>
            <a:ext cx="36351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pic>
        <p:nvPicPr>
          <p:cNvPr id="674" name="Google Shape;674;p74"/>
          <p:cNvPicPr preferRelativeResize="0"/>
          <p:nvPr/>
        </p:nvPicPr>
        <p:blipFill>
          <a:blip r:embed="rId3">
            <a:alphaModFix/>
          </a:blip>
          <a:stretch>
            <a:fillRect/>
          </a:stretch>
        </p:blipFill>
        <p:spPr>
          <a:xfrm>
            <a:off x="581102" y="1679475"/>
            <a:ext cx="5606525" cy="2586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5"/>
          <p:cNvSpPr txBox="1">
            <a:spLocks noGrp="1"/>
          </p:cNvSpPr>
          <p:nvPr>
            <p:ph type="title" idx="4294967295"/>
          </p:nvPr>
        </p:nvSpPr>
        <p:spPr>
          <a:xfrm>
            <a:off x="72275" y="-60225"/>
            <a:ext cx="18078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Boxplot for Cluster 1</a:t>
            </a:r>
            <a:endParaRPr sz="1400"/>
          </a:p>
        </p:txBody>
      </p:sp>
      <p:sp>
        <p:nvSpPr>
          <p:cNvPr id="680" name="Google Shape;680;p7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681" name="Google Shape;681;p75"/>
          <p:cNvSpPr txBox="1">
            <a:spLocks noGrp="1"/>
          </p:cNvSpPr>
          <p:nvPr>
            <p:ph type="body" idx="4294967295"/>
          </p:nvPr>
        </p:nvSpPr>
        <p:spPr>
          <a:xfrm>
            <a:off x="178650" y="3161825"/>
            <a:ext cx="6366000" cy="18870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sz="1600" b="1">
                <a:latin typeface="Roboto Condensed"/>
                <a:ea typeface="Roboto Condensed"/>
                <a:cs typeface="Roboto Condensed"/>
                <a:sym typeface="Roboto Condensed"/>
              </a:rPr>
              <a:t>INSIGHT:</a:t>
            </a:r>
            <a:endParaRPr sz="1400"/>
          </a:p>
          <a:p>
            <a:pPr marL="457200" lvl="0" indent="-317500" algn="l" rtl="0">
              <a:spcBef>
                <a:spcPts val="1000"/>
              </a:spcBef>
              <a:spcAft>
                <a:spcPts val="0"/>
              </a:spcAft>
              <a:buSzPts val="1400"/>
              <a:buFont typeface="Roboto Condensed"/>
              <a:buChar char="▰"/>
            </a:pPr>
            <a:r>
              <a:rPr lang="en" sz="1400" b="1">
                <a:latin typeface="Roboto Condensed"/>
                <a:ea typeface="Roboto Condensed"/>
                <a:cs typeface="Roboto Condensed"/>
                <a:sym typeface="Roboto Condensed"/>
              </a:rPr>
              <a:t>Reference: </a:t>
            </a:r>
            <a:endParaRPr sz="14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Maximum Rating of 5.47 is derived from Joke 32 </a:t>
            </a:r>
            <a:endParaRPr sz="10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Minimum Rating of -0.52 is derived from Joke 58</a:t>
            </a:r>
            <a:endParaRPr sz="1000" b="1">
              <a:latin typeface="Roboto Condensed"/>
              <a:ea typeface="Roboto Condensed"/>
              <a:cs typeface="Roboto Condensed"/>
              <a:sym typeface="Roboto Condensed"/>
            </a:endParaRPr>
          </a:p>
          <a:p>
            <a:pPr marL="457200" lvl="0" indent="-317500" algn="l" rtl="0">
              <a:spcBef>
                <a:spcPts val="0"/>
              </a:spcBef>
              <a:spcAft>
                <a:spcPts val="0"/>
              </a:spcAft>
              <a:buSzPts val="1400"/>
              <a:buFont typeface="Roboto Condensed"/>
              <a:buChar char="▰"/>
            </a:pPr>
            <a:r>
              <a:rPr lang="en" sz="1400" b="1">
                <a:latin typeface="Roboto Condensed"/>
                <a:ea typeface="Roboto Condensed"/>
                <a:cs typeface="Roboto Condensed"/>
                <a:sym typeface="Roboto Condensed"/>
              </a:rPr>
              <a:t>Dark:</a:t>
            </a:r>
            <a:endParaRPr sz="14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Maximum Rating of 5.37 is derived from Joke 35</a:t>
            </a:r>
            <a:endParaRPr sz="10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Minimum Rating of 0.05 is derived from Joke 2</a:t>
            </a:r>
            <a:endParaRPr sz="1400" b="1">
              <a:latin typeface="Roboto Condensed"/>
              <a:ea typeface="Roboto Condensed"/>
              <a:cs typeface="Roboto Condensed"/>
              <a:sym typeface="Roboto Condensed"/>
            </a:endParaRPr>
          </a:p>
        </p:txBody>
      </p:sp>
      <p:pic>
        <p:nvPicPr>
          <p:cNvPr id="682" name="Google Shape;682;p75"/>
          <p:cNvPicPr preferRelativeResize="0"/>
          <p:nvPr/>
        </p:nvPicPr>
        <p:blipFill>
          <a:blip r:embed="rId3">
            <a:alphaModFix/>
          </a:blip>
          <a:stretch>
            <a:fillRect/>
          </a:stretch>
        </p:blipFill>
        <p:spPr>
          <a:xfrm>
            <a:off x="-84100" y="592550"/>
            <a:ext cx="8076924" cy="2851601"/>
          </a:xfrm>
          <a:prstGeom prst="rect">
            <a:avLst/>
          </a:prstGeom>
          <a:noFill/>
          <a:ln>
            <a:noFill/>
          </a:ln>
        </p:spPr>
      </p:pic>
      <p:sp>
        <p:nvSpPr>
          <p:cNvPr id="683" name="Google Shape;683;p75"/>
          <p:cNvSpPr txBox="1"/>
          <p:nvPr/>
        </p:nvSpPr>
        <p:spPr>
          <a:xfrm>
            <a:off x="3831725" y="3666725"/>
            <a:ext cx="3621600" cy="1413600"/>
          </a:xfrm>
          <a:prstGeom prst="rect">
            <a:avLst/>
          </a:prstGeom>
          <a:noFill/>
          <a:ln>
            <a:noFill/>
          </a:ln>
        </p:spPr>
        <p:txBody>
          <a:bodyPr spcFirstLastPara="1" wrap="square" lIns="91425" tIns="91425" rIns="91425" bIns="91425" anchor="t" anchorCtr="0">
            <a:noAutofit/>
          </a:bodyPr>
          <a:lstStyle/>
          <a:p>
            <a:pPr marL="457200" lvl="0" indent="-317500" algn="l" rtl="0">
              <a:spcBef>
                <a:spcPts val="600"/>
              </a:spcBef>
              <a:spcAft>
                <a:spcPts val="0"/>
              </a:spcAft>
              <a:buClr>
                <a:srgbClr val="C7D3E6"/>
              </a:buClr>
              <a:buSzPts val="1400"/>
              <a:buFont typeface="Roboto Condensed"/>
              <a:buChar char="▰"/>
            </a:pPr>
            <a:r>
              <a:rPr lang="en" b="1">
                <a:solidFill>
                  <a:srgbClr val="263248"/>
                </a:solidFill>
                <a:latin typeface="Roboto Condensed"/>
                <a:ea typeface="Roboto Condensed"/>
                <a:cs typeface="Roboto Condensed"/>
                <a:sym typeface="Roboto Condensed"/>
              </a:rPr>
              <a:t>Wordplay:</a:t>
            </a:r>
            <a:endParaRPr b="1">
              <a:solidFill>
                <a:srgbClr val="263248"/>
              </a:solidFill>
              <a:latin typeface="Roboto Condensed"/>
              <a:ea typeface="Roboto Condensed"/>
              <a:cs typeface="Roboto Condensed"/>
              <a:sym typeface="Roboto Condensed"/>
            </a:endParaRPr>
          </a:p>
          <a:p>
            <a:pPr marL="914400" lvl="1" indent="-292100" algn="l" rtl="0">
              <a:spcBef>
                <a:spcPts val="0"/>
              </a:spcBef>
              <a:spcAft>
                <a:spcPts val="0"/>
              </a:spcAft>
              <a:buClr>
                <a:srgbClr val="C7D3E6"/>
              </a:buClr>
              <a:buSzPts val="1000"/>
              <a:buFont typeface="Roboto Condensed"/>
              <a:buChar char="▻"/>
            </a:pPr>
            <a:r>
              <a:rPr lang="en" sz="1000" b="1">
                <a:solidFill>
                  <a:srgbClr val="263248"/>
                </a:solidFill>
                <a:latin typeface="Roboto Condensed"/>
                <a:ea typeface="Roboto Condensed"/>
                <a:cs typeface="Roboto Condensed"/>
                <a:sym typeface="Roboto Condensed"/>
              </a:rPr>
              <a:t>Maximum Rating of 3.78 is derived from Joke 65 </a:t>
            </a:r>
            <a:endParaRPr sz="1000" b="1">
              <a:solidFill>
                <a:srgbClr val="263248"/>
              </a:solidFill>
              <a:latin typeface="Roboto Condensed"/>
              <a:ea typeface="Roboto Condensed"/>
              <a:cs typeface="Roboto Condensed"/>
              <a:sym typeface="Roboto Condensed"/>
            </a:endParaRPr>
          </a:p>
          <a:p>
            <a:pPr marL="914400" lvl="1" indent="-292100" algn="l" rtl="0">
              <a:spcBef>
                <a:spcPts val="0"/>
              </a:spcBef>
              <a:spcAft>
                <a:spcPts val="0"/>
              </a:spcAft>
              <a:buClr>
                <a:srgbClr val="C7D3E6"/>
              </a:buClr>
              <a:buSzPts val="1000"/>
              <a:buFont typeface="Roboto Condensed"/>
              <a:buChar char="▻"/>
            </a:pPr>
            <a:r>
              <a:rPr lang="en" sz="1000" b="1">
                <a:solidFill>
                  <a:srgbClr val="263248"/>
                </a:solidFill>
                <a:latin typeface="Roboto Condensed"/>
                <a:ea typeface="Roboto Condensed"/>
                <a:cs typeface="Roboto Condensed"/>
                <a:sym typeface="Roboto Condensed"/>
              </a:rPr>
              <a:t>Minimum Rating of 0.96 is derived from Joke 16</a:t>
            </a:r>
            <a:endParaRPr sz="1000" b="1">
              <a:solidFill>
                <a:srgbClr val="263248"/>
              </a:solidFill>
              <a:latin typeface="Roboto Condensed"/>
              <a:ea typeface="Roboto Condensed"/>
              <a:cs typeface="Roboto Condensed"/>
              <a:sym typeface="Roboto Condensed"/>
            </a:endParaRPr>
          </a:p>
          <a:p>
            <a:pPr marL="914400" lvl="1" indent="-292100" algn="l" rtl="0">
              <a:spcBef>
                <a:spcPts val="0"/>
              </a:spcBef>
              <a:spcAft>
                <a:spcPts val="0"/>
              </a:spcAft>
              <a:buClr>
                <a:srgbClr val="C7D3E6"/>
              </a:buClr>
              <a:buSzPts val="1000"/>
              <a:buFont typeface="Roboto Condensed"/>
              <a:buChar char="▻"/>
            </a:pPr>
            <a:r>
              <a:rPr lang="en" sz="1000" b="1">
                <a:solidFill>
                  <a:srgbClr val="263248"/>
                </a:solidFill>
                <a:latin typeface="Roboto Condensed"/>
                <a:ea typeface="Roboto Condensed"/>
                <a:cs typeface="Roboto Condensed"/>
                <a:sym typeface="Roboto Condensed"/>
              </a:rPr>
              <a:t>2 outliers</a:t>
            </a:r>
            <a:endParaRPr sz="1000" b="1">
              <a:solidFill>
                <a:srgbClr val="263248"/>
              </a:solidFill>
              <a:latin typeface="Roboto Condensed"/>
              <a:ea typeface="Roboto Condensed"/>
              <a:cs typeface="Roboto Condensed"/>
              <a:sym typeface="Roboto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6"/>
          <p:cNvSpPr txBox="1">
            <a:spLocks noGrp="1"/>
          </p:cNvSpPr>
          <p:nvPr>
            <p:ph type="ctrTitle"/>
          </p:nvPr>
        </p:nvSpPr>
        <p:spPr>
          <a:xfrm>
            <a:off x="463525" y="3023550"/>
            <a:ext cx="5123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Cluster 10</a:t>
            </a:r>
            <a:endParaRPr sz="4800"/>
          </a:p>
        </p:txBody>
      </p:sp>
      <p:sp>
        <p:nvSpPr>
          <p:cNvPr id="689" name="Google Shape;689;p7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690" name="Google Shape;690;p7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4.2</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7"/>
          <p:cNvSpPr txBox="1">
            <a:spLocks noGrp="1"/>
          </p:cNvSpPr>
          <p:nvPr>
            <p:ph type="title" idx="4294967295"/>
          </p:nvPr>
        </p:nvSpPr>
        <p:spPr>
          <a:xfrm>
            <a:off x="72275" y="-60225"/>
            <a:ext cx="19347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Heatmap for Cluster 10</a:t>
            </a:r>
            <a:endParaRPr sz="1400"/>
          </a:p>
        </p:txBody>
      </p:sp>
      <p:sp>
        <p:nvSpPr>
          <p:cNvPr id="696" name="Google Shape;696;p7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697" name="Google Shape;697;p77"/>
          <p:cNvPicPr preferRelativeResize="0"/>
          <p:nvPr/>
        </p:nvPicPr>
        <p:blipFill>
          <a:blip r:embed="rId3">
            <a:alphaModFix/>
          </a:blip>
          <a:stretch>
            <a:fillRect/>
          </a:stretch>
        </p:blipFill>
        <p:spPr>
          <a:xfrm>
            <a:off x="152400" y="858375"/>
            <a:ext cx="5575898" cy="4132724"/>
          </a:xfrm>
          <a:prstGeom prst="rect">
            <a:avLst/>
          </a:prstGeom>
          <a:noFill/>
          <a:ln>
            <a:noFill/>
          </a:ln>
        </p:spPr>
      </p:pic>
      <p:sp>
        <p:nvSpPr>
          <p:cNvPr id="698" name="Google Shape;698;p77"/>
          <p:cNvSpPr txBox="1">
            <a:spLocks noGrp="1"/>
          </p:cNvSpPr>
          <p:nvPr>
            <p:ph type="body" idx="4294967295"/>
          </p:nvPr>
        </p:nvSpPr>
        <p:spPr>
          <a:xfrm>
            <a:off x="5994150" y="705975"/>
            <a:ext cx="3426300" cy="36666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sz="2000" b="1">
                <a:latin typeface="Roboto Condensed"/>
                <a:ea typeface="Roboto Condensed"/>
                <a:cs typeface="Roboto Condensed"/>
                <a:sym typeface="Roboto Condensed"/>
              </a:rPr>
              <a:t>Quick Analysis:</a:t>
            </a:r>
            <a:endParaRPr sz="2000" b="1">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r>
              <a:rPr lang="en" sz="1400" b="1" u="sng">
                <a:solidFill>
                  <a:srgbClr val="CC0000"/>
                </a:solidFill>
                <a:latin typeface="Roboto Condensed"/>
                <a:ea typeface="Roboto Condensed"/>
                <a:cs typeface="Roboto Condensed"/>
                <a:sym typeface="Roboto Condensed"/>
              </a:rPr>
              <a:t>Neutral</a:t>
            </a:r>
            <a:r>
              <a:rPr lang="en" sz="1400" b="1">
                <a:solidFill>
                  <a:srgbClr val="CC0000"/>
                </a:solidFill>
                <a:latin typeface="Roboto Condensed"/>
                <a:ea typeface="Roboto Condensed"/>
                <a:cs typeface="Roboto Condensed"/>
                <a:sym typeface="Roboto Condensed"/>
              </a:rPr>
              <a:t>: </a:t>
            </a:r>
            <a:endParaRPr sz="1400" b="1">
              <a:solidFill>
                <a:srgbClr val="CC0000"/>
              </a:solidFill>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1300" b="1">
                <a:latin typeface="Roboto Condensed"/>
                <a:ea typeface="Roboto Condensed"/>
                <a:cs typeface="Roboto Condensed"/>
                <a:sym typeface="Roboto Condensed"/>
              </a:rPr>
              <a:t>Jokes 70-100 </a:t>
            </a:r>
            <a:r>
              <a:rPr lang="en" sz="1300" b="1">
                <a:solidFill>
                  <a:srgbClr val="CC0000"/>
                </a:solidFill>
                <a:latin typeface="Roboto Condensed"/>
                <a:ea typeface="Roboto Condensed"/>
                <a:cs typeface="Roboto Condensed"/>
                <a:sym typeface="Roboto Condensed"/>
              </a:rPr>
              <a:t>(red in colour)</a:t>
            </a:r>
            <a:endParaRPr sz="1300" b="1">
              <a:solidFill>
                <a:srgbClr val="CC0000"/>
              </a:solidFill>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r>
              <a:rPr lang="en" sz="1400" b="1" u="sng">
                <a:solidFill>
                  <a:srgbClr val="D26F00"/>
                </a:solidFill>
                <a:latin typeface="Roboto Condensed"/>
                <a:ea typeface="Roboto Condensed"/>
                <a:cs typeface="Roboto Condensed"/>
                <a:sym typeface="Roboto Condensed"/>
              </a:rPr>
              <a:t>Positive</a:t>
            </a:r>
            <a:r>
              <a:rPr lang="en" sz="1200" b="1">
                <a:solidFill>
                  <a:srgbClr val="D26F00"/>
                </a:solidFill>
                <a:latin typeface="Roboto Condensed"/>
                <a:ea typeface="Roboto Condensed"/>
                <a:cs typeface="Roboto Condensed"/>
                <a:sym typeface="Roboto Condensed"/>
              </a:rPr>
              <a:t>: </a:t>
            </a:r>
            <a:endParaRPr sz="1200" b="1">
              <a:solidFill>
                <a:srgbClr val="D26F00"/>
              </a:solidFill>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r>
              <a:rPr lang="en" sz="1300" b="1">
                <a:solidFill>
                  <a:srgbClr val="D26F00"/>
                </a:solidFill>
                <a:latin typeface="Roboto Condensed"/>
                <a:ea typeface="Roboto Condensed"/>
                <a:cs typeface="Roboto Condensed"/>
                <a:sym typeface="Roboto Condensed"/>
              </a:rPr>
              <a:t>Very Little Orange </a:t>
            </a:r>
            <a:endParaRPr sz="1300" b="1">
              <a:solidFill>
                <a:srgbClr val="D26F00"/>
              </a:solidFill>
              <a:latin typeface="Roboto Condensed"/>
              <a:ea typeface="Roboto Condensed"/>
              <a:cs typeface="Roboto Condensed"/>
              <a:sym typeface="Roboto Condensed"/>
            </a:endParaRPr>
          </a:p>
          <a:p>
            <a:pPr marL="0" lvl="0" indent="0" algn="l" rtl="0">
              <a:lnSpc>
                <a:spcPct val="100000"/>
              </a:lnSpc>
              <a:spcBef>
                <a:spcPts val="1000"/>
              </a:spcBef>
              <a:spcAft>
                <a:spcPts val="0"/>
              </a:spcAft>
              <a:buNone/>
            </a:pPr>
            <a:r>
              <a:rPr lang="en" sz="1400" b="1" u="sng">
                <a:solidFill>
                  <a:srgbClr val="9900FF"/>
                </a:solidFill>
                <a:latin typeface="Roboto Condensed"/>
                <a:ea typeface="Roboto Condensed"/>
                <a:cs typeface="Roboto Condensed"/>
                <a:sym typeface="Roboto Condensed"/>
              </a:rPr>
              <a:t>Negative</a:t>
            </a:r>
            <a:r>
              <a:rPr lang="en" sz="1200" b="1">
                <a:solidFill>
                  <a:srgbClr val="9900FF"/>
                </a:solidFill>
                <a:latin typeface="Roboto Condensed"/>
                <a:ea typeface="Roboto Condensed"/>
                <a:cs typeface="Roboto Condensed"/>
                <a:sym typeface="Roboto Condensed"/>
              </a:rPr>
              <a:t>:</a:t>
            </a:r>
            <a:endParaRPr sz="1200" b="1">
              <a:solidFill>
                <a:srgbClr val="9900FF"/>
              </a:solidFill>
              <a:latin typeface="Roboto Condensed"/>
              <a:ea typeface="Roboto Condensed"/>
              <a:cs typeface="Roboto Condensed"/>
              <a:sym typeface="Roboto Condensed"/>
            </a:endParaRPr>
          </a:p>
          <a:p>
            <a:pPr marL="0" lvl="0" indent="0" algn="l" rtl="0">
              <a:lnSpc>
                <a:spcPct val="150000"/>
              </a:lnSpc>
              <a:spcBef>
                <a:spcPts val="1000"/>
              </a:spcBef>
              <a:spcAft>
                <a:spcPts val="1000"/>
              </a:spcAft>
              <a:buNone/>
            </a:pPr>
            <a:r>
              <a:rPr lang="en" sz="1300" b="1">
                <a:latin typeface="Roboto Condensed"/>
                <a:ea typeface="Roboto Condensed"/>
                <a:cs typeface="Roboto Condensed"/>
                <a:sym typeface="Roboto Condensed"/>
              </a:rPr>
              <a:t>Jokes 13-19</a:t>
            </a:r>
            <a:r>
              <a:rPr lang="en" sz="1300" b="1">
                <a:solidFill>
                  <a:srgbClr val="9900FF"/>
                </a:solidFill>
                <a:latin typeface="Roboto Condensed"/>
                <a:ea typeface="Roboto Condensed"/>
                <a:cs typeface="Roboto Condensed"/>
                <a:sym typeface="Roboto Condensed"/>
              </a:rPr>
              <a:t> (dark purple in colour)</a:t>
            </a:r>
            <a:endParaRPr sz="1300" b="1">
              <a:latin typeface="Roboto Condensed"/>
              <a:ea typeface="Roboto Condensed"/>
              <a:cs typeface="Roboto Condensed"/>
              <a:sym typeface="Roboto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704" name="Google Shape;704;p78"/>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 10: Catplot</a:t>
            </a:r>
            <a:endParaRPr/>
          </a:p>
        </p:txBody>
      </p:sp>
      <p:pic>
        <p:nvPicPr>
          <p:cNvPr id="705" name="Google Shape;705;p78"/>
          <p:cNvPicPr preferRelativeResize="0"/>
          <p:nvPr/>
        </p:nvPicPr>
        <p:blipFill>
          <a:blip r:embed="rId3">
            <a:alphaModFix/>
          </a:blip>
          <a:stretch>
            <a:fillRect/>
          </a:stretch>
        </p:blipFill>
        <p:spPr>
          <a:xfrm>
            <a:off x="890475" y="2518025"/>
            <a:ext cx="1657883" cy="1356450"/>
          </a:xfrm>
          <a:prstGeom prst="rect">
            <a:avLst/>
          </a:prstGeom>
          <a:noFill/>
          <a:ln>
            <a:noFill/>
          </a:ln>
        </p:spPr>
      </p:pic>
      <p:pic>
        <p:nvPicPr>
          <p:cNvPr id="706" name="Google Shape;706;p78"/>
          <p:cNvPicPr preferRelativeResize="0"/>
          <p:nvPr/>
        </p:nvPicPr>
        <p:blipFill>
          <a:blip r:embed="rId4">
            <a:alphaModFix/>
          </a:blip>
          <a:stretch>
            <a:fillRect/>
          </a:stretch>
        </p:blipFill>
        <p:spPr>
          <a:xfrm>
            <a:off x="3328888" y="2518025"/>
            <a:ext cx="1753881" cy="1356450"/>
          </a:xfrm>
          <a:prstGeom prst="rect">
            <a:avLst/>
          </a:prstGeom>
          <a:noFill/>
          <a:ln>
            <a:noFill/>
          </a:ln>
        </p:spPr>
      </p:pic>
      <p:pic>
        <p:nvPicPr>
          <p:cNvPr id="707" name="Google Shape;707;p78"/>
          <p:cNvPicPr preferRelativeResize="0"/>
          <p:nvPr/>
        </p:nvPicPr>
        <p:blipFill>
          <a:blip r:embed="rId5">
            <a:alphaModFix/>
          </a:blip>
          <a:stretch>
            <a:fillRect/>
          </a:stretch>
        </p:blipFill>
        <p:spPr>
          <a:xfrm>
            <a:off x="5929975" y="2518025"/>
            <a:ext cx="1764217" cy="1356450"/>
          </a:xfrm>
          <a:prstGeom prst="rect">
            <a:avLst/>
          </a:prstGeom>
          <a:noFill/>
          <a:ln>
            <a:noFill/>
          </a:ln>
        </p:spPr>
      </p:pic>
      <p:sp>
        <p:nvSpPr>
          <p:cNvPr id="708" name="Google Shape;708;p78"/>
          <p:cNvSpPr txBox="1">
            <a:spLocks noGrp="1"/>
          </p:cNvSpPr>
          <p:nvPr>
            <p:ph type="body" idx="1"/>
          </p:nvPr>
        </p:nvSpPr>
        <p:spPr>
          <a:xfrm>
            <a:off x="640125" y="1607550"/>
            <a:ext cx="7878900" cy="9642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1000"/>
              </a:spcAft>
              <a:buNone/>
            </a:pPr>
            <a:r>
              <a:rPr lang="en" b="1" u="sng">
                <a:latin typeface="Roboto Condensed"/>
                <a:ea typeface="Roboto Condensed"/>
                <a:cs typeface="Roboto Condensed"/>
                <a:sym typeface="Roboto Condensed"/>
              </a:rPr>
              <a:t>POSITIVE TABLE </a:t>
            </a:r>
            <a:r>
              <a:rPr lang="en" b="1">
                <a:latin typeface="Roboto Condensed"/>
                <a:ea typeface="Roboto Condensed"/>
                <a:cs typeface="Roboto Condensed"/>
                <a:sym typeface="Roboto Condensed"/>
              </a:rPr>
              <a:t>    </a:t>
            </a:r>
            <a:r>
              <a:rPr lang="en" b="1" u="sng">
                <a:latin typeface="Roboto Condensed"/>
                <a:ea typeface="Roboto Condensed"/>
                <a:cs typeface="Roboto Condensed"/>
                <a:sym typeface="Roboto Condensed"/>
              </a:rPr>
              <a:t>NEGATIVE TABLE </a:t>
            </a:r>
            <a:r>
              <a:rPr lang="en" b="1">
                <a:latin typeface="Roboto Condensed"/>
                <a:ea typeface="Roboto Condensed"/>
                <a:cs typeface="Roboto Condensed"/>
                <a:sym typeface="Roboto Condensed"/>
              </a:rPr>
              <a:t>    </a:t>
            </a:r>
            <a:r>
              <a:rPr lang="en" b="1" u="sng">
                <a:latin typeface="Roboto Condensed"/>
                <a:ea typeface="Roboto Condensed"/>
                <a:cs typeface="Roboto Condensed"/>
                <a:sym typeface="Roboto Condensed"/>
              </a:rPr>
              <a:t>NET RATING TABLE</a:t>
            </a:r>
            <a:r>
              <a:rPr lang="en" b="1">
                <a:latin typeface="Roboto Condensed"/>
                <a:ea typeface="Roboto Condensed"/>
                <a:cs typeface="Roboto Condensed"/>
                <a:sym typeface="Roboto Condensed"/>
              </a:rPr>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9"/>
          <p:cNvSpPr txBox="1">
            <a:spLocks noGrp="1"/>
          </p:cNvSpPr>
          <p:nvPr>
            <p:ph type="title" idx="4294967295"/>
          </p:nvPr>
        </p:nvSpPr>
        <p:spPr>
          <a:xfrm>
            <a:off x="72275" y="-60225"/>
            <a:ext cx="18078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Catplot for Cluster 10</a:t>
            </a:r>
            <a:endParaRPr sz="1400"/>
          </a:p>
        </p:txBody>
      </p:sp>
      <p:sp>
        <p:nvSpPr>
          <p:cNvPr id="714" name="Google Shape;714;p7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pic>
        <p:nvPicPr>
          <p:cNvPr id="715" name="Google Shape;715;p79"/>
          <p:cNvPicPr preferRelativeResize="0"/>
          <p:nvPr/>
        </p:nvPicPr>
        <p:blipFill>
          <a:blip r:embed="rId3">
            <a:alphaModFix/>
          </a:blip>
          <a:stretch>
            <a:fillRect/>
          </a:stretch>
        </p:blipFill>
        <p:spPr>
          <a:xfrm>
            <a:off x="0" y="1056025"/>
            <a:ext cx="2871216" cy="2871216"/>
          </a:xfrm>
          <a:prstGeom prst="rect">
            <a:avLst/>
          </a:prstGeom>
          <a:noFill/>
          <a:ln>
            <a:noFill/>
          </a:ln>
        </p:spPr>
      </p:pic>
      <p:pic>
        <p:nvPicPr>
          <p:cNvPr id="716" name="Google Shape;716;p79"/>
          <p:cNvPicPr preferRelativeResize="0"/>
          <p:nvPr/>
        </p:nvPicPr>
        <p:blipFill>
          <a:blip r:embed="rId4">
            <a:alphaModFix/>
          </a:blip>
          <a:stretch>
            <a:fillRect/>
          </a:stretch>
        </p:blipFill>
        <p:spPr>
          <a:xfrm>
            <a:off x="3117100" y="1056025"/>
            <a:ext cx="2871216" cy="2871216"/>
          </a:xfrm>
          <a:prstGeom prst="rect">
            <a:avLst/>
          </a:prstGeom>
          <a:noFill/>
          <a:ln>
            <a:noFill/>
          </a:ln>
        </p:spPr>
      </p:pic>
      <p:pic>
        <p:nvPicPr>
          <p:cNvPr id="717" name="Google Shape;717;p79"/>
          <p:cNvPicPr preferRelativeResize="0"/>
          <p:nvPr/>
        </p:nvPicPr>
        <p:blipFill>
          <a:blip r:embed="rId5">
            <a:alphaModFix/>
          </a:blip>
          <a:stretch>
            <a:fillRect/>
          </a:stretch>
        </p:blipFill>
        <p:spPr>
          <a:xfrm>
            <a:off x="6234212" y="1056025"/>
            <a:ext cx="2871216" cy="2871216"/>
          </a:xfrm>
          <a:prstGeom prst="rect">
            <a:avLst/>
          </a:prstGeom>
          <a:noFill/>
          <a:ln>
            <a:noFill/>
          </a:ln>
        </p:spPr>
      </p:pic>
      <p:sp>
        <p:nvSpPr>
          <p:cNvPr id="718" name="Google Shape;718;p79"/>
          <p:cNvSpPr/>
          <p:nvPr/>
        </p:nvSpPr>
        <p:spPr>
          <a:xfrm>
            <a:off x="6996775" y="765175"/>
            <a:ext cx="1665300" cy="323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9"/>
          <p:cNvSpPr txBox="1"/>
          <p:nvPr/>
        </p:nvSpPr>
        <p:spPr>
          <a:xfrm>
            <a:off x="1143300" y="4077175"/>
            <a:ext cx="5181300" cy="76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1000"/>
              </a:spcAft>
              <a:buNone/>
            </a:pPr>
            <a:endParaRPr/>
          </a:p>
        </p:txBody>
      </p:sp>
      <p:cxnSp>
        <p:nvCxnSpPr>
          <p:cNvPr id="720" name="Google Shape;720;p79"/>
          <p:cNvCxnSpPr/>
          <p:nvPr/>
        </p:nvCxnSpPr>
        <p:spPr>
          <a:xfrm rot="10800000" flipH="1">
            <a:off x="6021075" y="4153500"/>
            <a:ext cx="898500" cy="303600"/>
          </a:xfrm>
          <a:prstGeom prst="straightConnector1">
            <a:avLst/>
          </a:prstGeom>
          <a:noFill/>
          <a:ln w="28575" cap="flat" cmpd="sng">
            <a:solidFill>
              <a:srgbClr val="CC0000"/>
            </a:solidFill>
            <a:prstDash val="solid"/>
            <a:round/>
            <a:headEnd type="none" w="med" len="med"/>
            <a:tailEnd type="triangle" w="med" len="med"/>
          </a:ln>
        </p:spPr>
      </p:cxnSp>
      <p:sp>
        <p:nvSpPr>
          <p:cNvPr id="721" name="Google Shape;721;p79"/>
          <p:cNvSpPr txBox="1"/>
          <p:nvPr/>
        </p:nvSpPr>
        <p:spPr>
          <a:xfrm>
            <a:off x="3067500" y="4077300"/>
            <a:ext cx="2871300" cy="8748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 b="1">
                <a:solidFill>
                  <a:srgbClr val="263248"/>
                </a:solidFill>
                <a:latin typeface="Roboto Condensed"/>
                <a:ea typeface="Roboto Condensed"/>
                <a:cs typeface="Roboto Condensed"/>
                <a:sym typeface="Roboto Condensed"/>
              </a:rPr>
              <a:t>Dislikes : </a:t>
            </a:r>
            <a:r>
              <a:rPr lang="en" b="1">
                <a:solidFill>
                  <a:srgbClr val="263248"/>
                </a:solidFill>
                <a:highlight>
                  <a:srgbClr val="FFD966"/>
                </a:highlight>
                <a:latin typeface="Roboto Condensed"/>
                <a:ea typeface="Roboto Condensed"/>
                <a:cs typeface="Roboto Condensed"/>
                <a:sym typeface="Roboto Condensed"/>
              </a:rPr>
              <a:t>Reference &amp; Wordplay </a:t>
            </a:r>
            <a:endParaRPr b="1">
              <a:solidFill>
                <a:srgbClr val="263248"/>
              </a:solidFill>
              <a:latin typeface="Roboto Condensed"/>
              <a:ea typeface="Roboto Condensed"/>
              <a:cs typeface="Roboto Condensed"/>
              <a:sym typeface="Roboto Condensed"/>
            </a:endParaRPr>
          </a:p>
          <a:p>
            <a:pPr marL="0" lvl="0" indent="0" algn="ctr" rtl="0">
              <a:spcBef>
                <a:spcPts val="1000"/>
              </a:spcBef>
              <a:spcAft>
                <a:spcPts val="0"/>
              </a:spcAft>
              <a:buClr>
                <a:schemeClr val="dk1"/>
              </a:buClr>
              <a:buSzPts val="1100"/>
              <a:buFont typeface="Arial"/>
              <a:buNone/>
            </a:pPr>
            <a:r>
              <a:rPr lang="en" b="1">
                <a:solidFill>
                  <a:srgbClr val="263248"/>
                </a:solidFill>
                <a:latin typeface="Roboto Condensed"/>
                <a:ea typeface="Roboto Condensed"/>
                <a:cs typeface="Roboto Condensed"/>
                <a:sym typeface="Roboto Condensed"/>
              </a:rPr>
              <a:t>Least Dislike: </a:t>
            </a:r>
            <a:r>
              <a:rPr lang="en" b="1">
                <a:solidFill>
                  <a:srgbClr val="263248"/>
                </a:solidFill>
                <a:highlight>
                  <a:srgbClr val="FFD966"/>
                </a:highlight>
                <a:latin typeface="Roboto Condensed"/>
                <a:ea typeface="Roboto Condensed"/>
                <a:cs typeface="Roboto Condensed"/>
                <a:sym typeface="Roboto Condensed"/>
              </a:rPr>
              <a:t>Dark &amp; Political Humor </a:t>
            </a:r>
            <a:endParaRPr>
              <a:solidFill>
                <a:schemeClr val="dk1"/>
              </a:solidFill>
            </a:endParaRPr>
          </a:p>
          <a:p>
            <a:pPr marL="0" lvl="0" indent="0" algn="ctr" rtl="0">
              <a:lnSpc>
                <a:spcPct val="100000"/>
              </a:lnSpc>
              <a:spcBef>
                <a:spcPts val="1000"/>
              </a:spcBef>
              <a:spcAft>
                <a:spcPts val="1000"/>
              </a:spcAft>
              <a:buNone/>
            </a:pPr>
            <a:endParaRPr b="1">
              <a:solidFill>
                <a:srgbClr val="263248"/>
              </a:solidFill>
              <a:latin typeface="Roboto Condensed"/>
              <a:ea typeface="Roboto Condensed"/>
              <a:cs typeface="Roboto Condensed"/>
              <a:sym typeface="Roboto Condense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0"/>
          <p:cNvSpPr txBox="1">
            <a:spLocks noGrp="1"/>
          </p:cNvSpPr>
          <p:nvPr>
            <p:ph type="body" idx="1"/>
          </p:nvPr>
        </p:nvSpPr>
        <p:spPr>
          <a:xfrm>
            <a:off x="232200" y="1369200"/>
            <a:ext cx="8679600" cy="344640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 b="1">
                <a:latin typeface="Roboto Condensed"/>
                <a:ea typeface="Roboto Condensed"/>
                <a:cs typeface="Roboto Condensed"/>
                <a:sym typeface="Roboto Condensed"/>
              </a:rPr>
              <a:t>Conclusion:</a:t>
            </a:r>
            <a:endParaRPr b="1">
              <a:latin typeface="Roboto Condensed"/>
              <a:ea typeface="Roboto Condensed"/>
              <a:cs typeface="Roboto Condensed"/>
              <a:sym typeface="Roboto Condensed"/>
            </a:endParaRPr>
          </a:p>
          <a:p>
            <a:pPr marL="457200" lvl="0" indent="-342900" algn="l" rtl="0">
              <a:lnSpc>
                <a:spcPct val="100000"/>
              </a:lnSpc>
              <a:spcBef>
                <a:spcPts val="1000"/>
              </a:spcBef>
              <a:spcAft>
                <a:spcPts val="0"/>
              </a:spcAft>
              <a:buSzPts val="1800"/>
              <a:buChar char="▰"/>
            </a:pPr>
            <a:r>
              <a:rPr lang="en" sz="1800"/>
              <a:t>Based on the catplot, the number of users in this cluster that rate positively and negatively dark and political humor category jokes are about 50/50</a:t>
            </a:r>
            <a:endParaRPr sz="1800"/>
          </a:p>
          <a:p>
            <a:pPr marL="457200" lvl="0" indent="-342900" algn="l" rtl="0">
              <a:spcBef>
                <a:spcPts val="0"/>
              </a:spcBef>
              <a:spcAft>
                <a:spcPts val="0"/>
              </a:spcAft>
              <a:buSzPts val="1800"/>
              <a:buChar char="▰"/>
            </a:pPr>
            <a:r>
              <a:rPr lang="en" sz="1800"/>
              <a:t>39% of users in this cluster give Reference category jokes a negative rating</a:t>
            </a:r>
            <a:endParaRPr sz="1800"/>
          </a:p>
          <a:p>
            <a:pPr marL="457200" lvl="0" indent="-342900" algn="l" rtl="0">
              <a:spcBef>
                <a:spcPts val="0"/>
              </a:spcBef>
              <a:spcAft>
                <a:spcPts val="0"/>
              </a:spcAft>
              <a:buSzPts val="1800"/>
              <a:buChar char="▰"/>
            </a:pPr>
            <a:r>
              <a:rPr lang="en" sz="1800"/>
              <a:t>32% of users in this cluster give Wordplay category jokes a negative rating</a:t>
            </a:r>
            <a:endParaRPr sz="1800"/>
          </a:p>
          <a:p>
            <a:pPr marL="457200" lvl="0" indent="-342900" algn="l" rtl="0">
              <a:spcBef>
                <a:spcPts val="0"/>
              </a:spcBef>
              <a:spcAft>
                <a:spcPts val="0"/>
              </a:spcAft>
              <a:buSzPts val="1800"/>
              <a:buChar char="▰"/>
            </a:pPr>
            <a:r>
              <a:rPr lang="en" sz="1800"/>
              <a:t>32% users in this cluster give Juvenile category jokes a negative rating</a:t>
            </a:r>
            <a:endParaRPr sz="1800"/>
          </a:p>
          <a:p>
            <a:pPr marL="0" lvl="0" indent="0" algn="ctr" rtl="0">
              <a:lnSpc>
                <a:spcPct val="100000"/>
              </a:lnSpc>
              <a:spcBef>
                <a:spcPts val="1000"/>
              </a:spcBef>
              <a:spcAft>
                <a:spcPts val="0"/>
              </a:spcAft>
              <a:buNone/>
            </a:pPr>
            <a:endParaRPr sz="1800" b="1">
              <a:latin typeface="Roboto Condensed"/>
              <a:ea typeface="Roboto Condensed"/>
              <a:cs typeface="Roboto Condensed"/>
              <a:sym typeface="Roboto Condensed"/>
            </a:endParaRPr>
          </a:p>
          <a:p>
            <a:pPr marL="0" lvl="0" indent="0" algn="l" rtl="0">
              <a:spcBef>
                <a:spcPts val="1000"/>
              </a:spcBef>
              <a:spcAft>
                <a:spcPts val="1000"/>
              </a:spcAft>
              <a:buNone/>
            </a:pPr>
            <a:r>
              <a:rPr lang="en" sz="1800"/>
              <a:t> </a:t>
            </a:r>
            <a:endParaRPr sz="1800"/>
          </a:p>
        </p:txBody>
      </p:sp>
      <p:sp>
        <p:nvSpPr>
          <p:cNvPr id="727" name="Google Shape;727;p8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INSIGHT FROM CATPLOT</a:t>
            </a:r>
            <a:endParaRPr/>
          </a:p>
        </p:txBody>
      </p:sp>
      <p:sp>
        <p:nvSpPr>
          <p:cNvPr id="728" name="Google Shape;728;p80"/>
          <p:cNvSpPr txBox="1"/>
          <p:nvPr/>
        </p:nvSpPr>
        <p:spPr>
          <a:xfrm>
            <a:off x="232200" y="3718275"/>
            <a:ext cx="7831800" cy="10161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1800" b="1">
                <a:solidFill>
                  <a:srgbClr val="263248"/>
                </a:solidFill>
                <a:latin typeface="Roboto Condensed"/>
                <a:ea typeface="Roboto Condensed"/>
                <a:cs typeface="Roboto Condensed"/>
                <a:sym typeface="Roboto Condensed"/>
              </a:rPr>
              <a:t>Majority of the users </a:t>
            </a:r>
            <a:r>
              <a:rPr lang="en" sz="1800" b="1">
                <a:solidFill>
                  <a:srgbClr val="263248"/>
                </a:solidFill>
                <a:highlight>
                  <a:srgbClr val="FFD966"/>
                </a:highlight>
                <a:latin typeface="Roboto Condensed"/>
                <a:ea typeface="Roboto Condensed"/>
                <a:cs typeface="Roboto Condensed"/>
                <a:sym typeface="Roboto Condensed"/>
              </a:rPr>
              <a:t>dislike Reference and Wordplay</a:t>
            </a:r>
            <a:r>
              <a:rPr lang="en" sz="1800" b="1">
                <a:solidFill>
                  <a:srgbClr val="263248"/>
                </a:solidFill>
                <a:latin typeface="Roboto Condensed"/>
                <a:ea typeface="Roboto Condensed"/>
                <a:cs typeface="Roboto Condensed"/>
                <a:sym typeface="Roboto Condensed"/>
              </a:rPr>
              <a:t> joke</a:t>
            </a:r>
            <a:endParaRPr sz="1800" b="1">
              <a:solidFill>
                <a:srgbClr val="263248"/>
              </a:solidFill>
              <a:latin typeface="Roboto Condensed"/>
              <a:ea typeface="Roboto Condensed"/>
              <a:cs typeface="Roboto Condensed"/>
              <a:sym typeface="Roboto Condensed"/>
            </a:endParaRPr>
          </a:p>
          <a:p>
            <a:pPr marL="0" lvl="0" indent="0" algn="ctr" rtl="0">
              <a:spcBef>
                <a:spcPts val="1000"/>
              </a:spcBef>
              <a:spcAft>
                <a:spcPts val="1000"/>
              </a:spcAft>
              <a:buNone/>
            </a:pPr>
            <a:r>
              <a:rPr lang="en" sz="1800" b="1">
                <a:solidFill>
                  <a:srgbClr val="263248"/>
                </a:solidFill>
                <a:highlight>
                  <a:srgbClr val="FFD966"/>
                </a:highlight>
                <a:latin typeface="Roboto Condensed"/>
                <a:ea typeface="Roboto Condensed"/>
                <a:cs typeface="Roboto Condensed"/>
                <a:sym typeface="Roboto Condensed"/>
              </a:rPr>
              <a:t>Dark and Political Jokes</a:t>
            </a:r>
            <a:r>
              <a:rPr lang="en" sz="1800" b="1">
                <a:solidFill>
                  <a:srgbClr val="263248"/>
                </a:solidFill>
                <a:latin typeface="Roboto Condensed"/>
                <a:ea typeface="Roboto Condensed"/>
                <a:cs typeface="Roboto Condensed"/>
                <a:sym typeface="Roboto Condensed"/>
              </a:rPr>
              <a:t> are the </a:t>
            </a:r>
            <a:r>
              <a:rPr lang="en" sz="1800" b="1">
                <a:solidFill>
                  <a:srgbClr val="263248"/>
                </a:solidFill>
                <a:highlight>
                  <a:srgbClr val="FFD966"/>
                </a:highlight>
                <a:latin typeface="Roboto Condensed"/>
                <a:ea typeface="Roboto Condensed"/>
                <a:cs typeface="Roboto Condensed"/>
                <a:sym typeface="Roboto Condensed"/>
              </a:rPr>
              <a:t>least disliked </a:t>
            </a:r>
            <a:endParaRPr sz="1800" b="1">
              <a:solidFill>
                <a:srgbClr val="263248"/>
              </a:solidFill>
              <a:highlight>
                <a:srgbClr val="FFD966"/>
              </a:highlight>
              <a:latin typeface="Roboto Condensed"/>
              <a:ea typeface="Roboto Condensed"/>
              <a:cs typeface="Roboto Condensed"/>
              <a:sym typeface="Roboto Condense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734" name="Google Shape;734;p81"/>
          <p:cNvSpPr txBox="1">
            <a:spLocks noGrp="1"/>
          </p:cNvSpPr>
          <p:nvPr>
            <p:ph type="title"/>
          </p:nvPr>
        </p:nvSpPr>
        <p:spPr>
          <a:xfrm>
            <a:off x="585675" y="392575"/>
            <a:ext cx="6408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Cluster 10: </a:t>
            </a:r>
            <a:r>
              <a:rPr lang="en" sz="1900">
                <a:solidFill>
                  <a:schemeClr val="lt1"/>
                </a:solidFill>
              </a:rPr>
              <a:t>Category Analysis Based on Category Chosen</a:t>
            </a:r>
            <a:endParaRPr sz="1900"/>
          </a:p>
        </p:txBody>
      </p:sp>
      <p:pic>
        <p:nvPicPr>
          <p:cNvPr id="735" name="Google Shape;735;p81"/>
          <p:cNvPicPr preferRelativeResize="0"/>
          <p:nvPr/>
        </p:nvPicPr>
        <p:blipFill>
          <a:blip r:embed="rId3">
            <a:alphaModFix/>
          </a:blip>
          <a:stretch>
            <a:fillRect/>
          </a:stretch>
        </p:blipFill>
        <p:spPr>
          <a:xfrm>
            <a:off x="425025" y="1720400"/>
            <a:ext cx="5881650" cy="265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a:spLocks noGrp="1"/>
          </p:cNvSpPr>
          <p:nvPr>
            <p:ph type="body" idx="1"/>
          </p:nvPr>
        </p:nvSpPr>
        <p:spPr>
          <a:xfrm>
            <a:off x="905975" y="1199250"/>
            <a:ext cx="7473600" cy="2745000"/>
          </a:xfrm>
          <a:prstGeom prst="rect">
            <a:avLst/>
          </a:prstGeom>
        </p:spPr>
        <p:txBody>
          <a:bodyPr spcFirstLastPara="1" wrap="square" lIns="91425" tIns="91425" rIns="91425" bIns="91425" anchor="t" anchorCtr="0">
            <a:noAutofit/>
          </a:bodyPr>
          <a:lstStyle/>
          <a:p>
            <a:pPr marL="0" lvl="0" indent="0" algn="l" rtl="0">
              <a:lnSpc>
                <a:spcPct val="150000"/>
              </a:lnSpc>
              <a:spcBef>
                <a:spcPts val="600"/>
              </a:spcBef>
              <a:spcAft>
                <a:spcPts val="0"/>
              </a:spcAft>
              <a:buClr>
                <a:schemeClr val="dk1"/>
              </a:buClr>
              <a:buSzPts val="1100"/>
              <a:buFont typeface="Arial"/>
              <a:buNone/>
            </a:pPr>
            <a:r>
              <a:rPr lang="en" sz="2400" b="1" i="0" u="sng">
                <a:solidFill>
                  <a:srgbClr val="F1C232"/>
                </a:solidFill>
                <a:latin typeface="Arial"/>
                <a:ea typeface="Arial"/>
                <a:cs typeface="Arial"/>
                <a:sym typeface="Arial"/>
              </a:rPr>
              <a:t>Dataset Given:</a:t>
            </a:r>
            <a:endParaRPr sz="2400" b="1" i="0" u="sng">
              <a:solidFill>
                <a:srgbClr val="F1C232"/>
              </a:solidFill>
              <a:latin typeface="Arial"/>
              <a:ea typeface="Arial"/>
              <a:cs typeface="Arial"/>
              <a:sym typeface="Arial"/>
            </a:endParaRPr>
          </a:p>
          <a:p>
            <a:pPr marL="0" lvl="0" indent="0" algn="l" rtl="0">
              <a:lnSpc>
                <a:spcPct val="150000"/>
              </a:lnSpc>
              <a:spcBef>
                <a:spcPts val="600"/>
              </a:spcBef>
              <a:spcAft>
                <a:spcPts val="0"/>
              </a:spcAft>
              <a:buClr>
                <a:schemeClr val="dk1"/>
              </a:buClr>
              <a:buSzPts val="1100"/>
              <a:buFont typeface="Arial"/>
              <a:buNone/>
            </a:pPr>
            <a:r>
              <a:rPr lang="en" sz="2200" b="1" i="0">
                <a:solidFill>
                  <a:srgbClr val="FFFFFF"/>
                </a:solidFill>
                <a:latin typeface="Arial"/>
                <a:ea typeface="Arial"/>
                <a:cs typeface="Arial"/>
                <a:sym typeface="Arial"/>
              </a:rPr>
              <a:t>JokeText.csv: Contain 100 joke text</a:t>
            </a:r>
            <a:endParaRPr sz="2200" b="1" i="0">
              <a:solidFill>
                <a:srgbClr val="FFFFFF"/>
              </a:solidFill>
              <a:latin typeface="Arial"/>
              <a:ea typeface="Arial"/>
              <a:cs typeface="Arial"/>
              <a:sym typeface="Arial"/>
            </a:endParaRPr>
          </a:p>
          <a:p>
            <a:pPr marL="0" lvl="0" indent="0" algn="l" rtl="0">
              <a:lnSpc>
                <a:spcPct val="150000"/>
              </a:lnSpc>
              <a:spcBef>
                <a:spcPts val="600"/>
              </a:spcBef>
              <a:spcAft>
                <a:spcPts val="0"/>
              </a:spcAft>
              <a:buClr>
                <a:schemeClr val="dk1"/>
              </a:buClr>
              <a:buSzPts val="1100"/>
              <a:buFont typeface="Arial"/>
              <a:buNone/>
            </a:pPr>
            <a:r>
              <a:rPr lang="en" sz="2200" b="1" i="0">
                <a:solidFill>
                  <a:srgbClr val="FFFFFF"/>
                </a:solidFill>
                <a:latin typeface="Arial"/>
                <a:ea typeface="Arial"/>
                <a:cs typeface="Arial"/>
                <a:sym typeface="Arial"/>
              </a:rPr>
              <a:t>jester-data-1.xls: Jokes rating of 24,983 user</a:t>
            </a:r>
            <a:endParaRPr sz="2200" b="1" i="0">
              <a:solidFill>
                <a:srgbClr val="FFFFFF"/>
              </a:solidFill>
              <a:latin typeface="Arial"/>
              <a:ea typeface="Arial"/>
              <a:cs typeface="Arial"/>
              <a:sym typeface="Arial"/>
            </a:endParaRPr>
          </a:p>
          <a:p>
            <a:pPr marL="0" lvl="0" indent="0" algn="l" rtl="0">
              <a:lnSpc>
                <a:spcPct val="150000"/>
              </a:lnSpc>
              <a:spcBef>
                <a:spcPts val="600"/>
              </a:spcBef>
              <a:spcAft>
                <a:spcPts val="0"/>
              </a:spcAft>
              <a:buNone/>
            </a:pPr>
            <a:endParaRPr sz="2000" b="1"/>
          </a:p>
          <a:p>
            <a:pPr marL="0" lvl="0" indent="0" algn="l" rtl="0">
              <a:spcBef>
                <a:spcPts val="600"/>
              </a:spcBef>
              <a:spcAft>
                <a:spcPts val="0"/>
              </a:spcAft>
              <a:buNone/>
            </a:pPr>
            <a:endParaRPr sz="2000" b="1"/>
          </a:p>
          <a:p>
            <a:pPr marL="0" lvl="0" indent="0" algn="l" rtl="0">
              <a:spcBef>
                <a:spcPts val="600"/>
              </a:spcBef>
              <a:spcAft>
                <a:spcPts val="0"/>
              </a:spcAft>
              <a:buNone/>
            </a:pPr>
            <a:endParaRPr sz="2000" b="1"/>
          </a:p>
        </p:txBody>
      </p:sp>
      <p:sp>
        <p:nvSpPr>
          <p:cNvPr id="273" name="Google Shape;273;p28"/>
          <p:cNvSpPr txBox="1">
            <a:spLocks noGrp="1"/>
          </p:cNvSpPr>
          <p:nvPr>
            <p:ph type="title" idx="4294967295"/>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9800"/>
                </a:solidFill>
              </a:rPr>
              <a:t>Data Preparation:</a:t>
            </a:r>
            <a:endParaRPr>
              <a:solidFill>
                <a:srgbClr val="FF9800"/>
              </a:solidFill>
            </a:endParaRPr>
          </a:p>
        </p:txBody>
      </p:sp>
      <p:grpSp>
        <p:nvGrpSpPr>
          <p:cNvPr id="274" name="Google Shape;274;p28"/>
          <p:cNvGrpSpPr/>
          <p:nvPr/>
        </p:nvGrpSpPr>
        <p:grpSpPr>
          <a:xfrm>
            <a:off x="312466" y="587260"/>
            <a:ext cx="309022" cy="376837"/>
            <a:chOff x="596350" y="929175"/>
            <a:chExt cx="407950" cy="497475"/>
          </a:xfrm>
        </p:grpSpPr>
        <p:sp>
          <p:nvSpPr>
            <p:cNvPr id="275" name="Google Shape;275;p2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2"/>
          <p:cNvSpPr txBox="1">
            <a:spLocks noGrp="1"/>
          </p:cNvSpPr>
          <p:nvPr>
            <p:ph type="title" idx="4294967295"/>
          </p:nvPr>
        </p:nvSpPr>
        <p:spPr>
          <a:xfrm>
            <a:off x="72275" y="-60225"/>
            <a:ext cx="18078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Boxplot for Cluster 10</a:t>
            </a:r>
            <a:endParaRPr sz="1400"/>
          </a:p>
        </p:txBody>
      </p:sp>
      <p:sp>
        <p:nvSpPr>
          <p:cNvPr id="741" name="Google Shape;741;p8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pic>
        <p:nvPicPr>
          <p:cNvPr id="742" name="Google Shape;742;p82"/>
          <p:cNvPicPr preferRelativeResize="0"/>
          <p:nvPr/>
        </p:nvPicPr>
        <p:blipFill>
          <a:blip r:embed="rId3">
            <a:alphaModFix/>
          </a:blip>
          <a:stretch>
            <a:fillRect/>
          </a:stretch>
        </p:blipFill>
        <p:spPr>
          <a:xfrm>
            <a:off x="72275" y="705975"/>
            <a:ext cx="8074152" cy="2852928"/>
          </a:xfrm>
          <a:prstGeom prst="rect">
            <a:avLst/>
          </a:prstGeom>
          <a:noFill/>
          <a:ln>
            <a:noFill/>
          </a:ln>
        </p:spPr>
      </p:pic>
      <p:sp>
        <p:nvSpPr>
          <p:cNvPr id="743" name="Google Shape;743;p82"/>
          <p:cNvSpPr txBox="1">
            <a:spLocks noGrp="1"/>
          </p:cNvSpPr>
          <p:nvPr>
            <p:ph type="body" idx="4294967295"/>
          </p:nvPr>
        </p:nvSpPr>
        <p:spPr>
          <a:xfrm>
            <a:off x="178650" y="3161825"/>
            <a:ext cx="6366000" cy="1887000"/>
          </a:xfrm>
          <a:prstGeom prst="rect">
            <a:avLst/>
          </a:prstGeom>
        </p:spPr>
        <p:txBody>
          <a:bodyPr spcFirstLastPara="1" wrap="square" lIns="91425" tIns="91425" rIns="91425" bIns="91425" anchor="ctr" anchorCtr="0">
            <a:noAutofit/>
          </a:bodyPr>
          <a:lstStyle/>
          <a:p>
            <a:pPr marL="0" lvl="0" indent="0" algn="l" rtl="0">
              <a:lnSpc>
                <a:spcPct val="150000"/>
              </a:lnSpc>
              <a:spcBef>
                <a:spcPts val="600"/>
              </a:spcBef>
              <a:spcAft>
                <a:spcPts val="0"/>
              </a:spcAft>
              <a:buNone/>
            </a:pPr>
            <a:r>
              <a:rPr lang="en" sz="1600" b="1">
                <a:latin typeface="Roboto Condensed"/>
                <a:ea typeface="Roboto Condensed"/>
                <a:cs typeface="Roboto Condensed"/>
                <a:sym typeface="Roboto Condensed"/>
              </a:rPr>
              <a:t>INSIGHT:</a:t>
            </a:r>
            <a:endParaRPr sz="1400"/>
          </a:p>
          <a:p>
            <a:pPr marL="457200" lvl="0" indent="-317500" algn="l" rtl="0">
              <a:spcBef>
                <a:spcPts val="1000"/>
              </a:spcBef>
              <a:spcAft>
                <a:spcPts val="0"/>
              </a:spcAft>
              <a:buSzPts val="1400"/>
              <a:buFont typeface="Roboto Condensed"/>
              <a:buChar char="▰"/>
            </a:pPr>
            <a:r>
              <a:rPr lang="en" sz="1400" b="1">
                <a:latin typeface="Roboto Condensed"/>
                <a:ea typeface="Roboto Condensed"/>
                <a:cs typeface="Roboto Condensed"/>
                <a:sym typeface="Roboto Condensed"/>
              </a:rPr>
              <a:t>Reference: </a:t>
            </a:r>
            <a:endParaRPr sz="14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Maximum Rating of 0.45 is derived from Joke 21 </a:t>
            </a:r>
            <a:endParaRPr sz="10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Minimum Rating of -3.80 is derived from Joke 20</a:t>
            </a:r>
            <a:endParaRPr sz="10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4 outliers</a:t>
            </a:r>
            <a:endParaRPr sz="1000" b="1">
              <a:latin typeface="Roboto Condensed"/>
              <a:ea typeface="Roboto Condensed"/>
              <a:cs typeface="Roboto Condensed"/>
              <a:sym typeface="Roboto Condensed"/>
            </a:endParaRPr>
          </a:p>
          <a:p>
            <a:pPr marL="457200" lvl="0" indent="-317500" algn="l" rtl="0">
              <a:spcBef>
                <a:spcPts val="0"/>
              </a:spcBef>
              <a:spcAft>
                <a:spcPts val="0"/>
              </a:spcAft>
              <a:buSzPts val="1400"/>
              <a:buFont typeface="Roboto Condensed"/>
              <a:buChar char="▰"/>
            </a:pPr>
            <a:r>
              <a:rPr lang="en" sz="1400" b="1">
                <a:latin typeface="Roboto Condensed"/>
                <a:ea typeface="Roboto Condensed"/>
                <a:cs typeface="Roboto Condensed"/>
                <a:sym typeface="Roboto Condensed"/>
              </a:rPr>
              <a:t>Wordplay:</a:t>
            </a:r>
            <a:endParaRPr sz="14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Maximum Rating of 0.77 is derived from Joke 65</a:t>
            </a:r>
            <a:endParaRPr sz="10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Minimum Rating of -4.53 is derived from Joke 16</a:t>
            </a:r>
            <a:endParaRPr sz="1000" b="1">
              <a:latin typeface="Roboto Condensed"/>
              <a:ea typeface="Roboto Condensed"/>
              <a:cs typeface="Roboto Condensed"/>
              <a:sym typeface="Roboto Condensed"/>
            </a:endParaRPr>
          </a:p>
          <a:p>
            <a:pPr marL="914400" lvl="1" indent="-292100" algn="l" rtl="0">
              <a:spcBef>
                <a:spcPts val="0"/>
              </a:spcBef>
              <a:spcAft>
                <a:spcPts val="0"/>
              </a:spcAft>
              <a:buSzPts val="1000"/>
              <a:buFont typeface="Roboto Condensed"/>
              <a:buChar char="▻"/>
            </a:pPr>
            <a:r>
              <a:rPr lang="en" sz="1000" b="1">
                <a:latin typeface="Roboto Condensed"/>
                <a:ea typeface="Roboto Condensed"/>
                <a:cs typeface="Roboto Condensed"/>
                <a:sym typeface="Roboto Condensed"/>
              </a:rPr>
              <a:t>4 outliers</a:t>
            </a:r>
            <a:endParaRPr sz="1000" b="1">
              <a:latin typeface="Roboto Condensed"/>
              <a:ea typeface="Roboto Condensed"/>
              <a:cs typeface="Roboto Condensed"/>
              <a:sym typeface="Roboto Condensed"/>
            </a:endParaRPr>
          </a:p>
        </p:txBody>
      </p:sp>
      <p:sp>
        <p:nvSpPr>
          <p:cNvPr id="744" name="Google Shape;744;p82"/>
          <p:cNvSpPr txBox="1"/>
          <p:nvPr/>
        </p:nvSpPr>
        <p:spPr>
          <a:xfrm>
            <a:off x="3831725" y="3666725"/>
            <a:ext cx="3621600" cy="1413600"/>
          </a:xfrm>
          <a:prstGeom prst="rect">
            <a:avLst/>
          </a:prstGeom>
          <a:noFill/>
          <a:ln>
            <a:noFill/>
          </a:ln>
        </p:spPr>
        <p:txBody>
          <a:bodyPr spcFirstLastPara="1" wrap="square" lIns="91425" tIns="91425" rIns="91425" bIns="91425" anchor="t" anchorCtr="0">
            <a:noAutofit/>
          </a:bodyPr>
          <a:lstStyle/>
          <a:p>
            <a:pPr marL="457200" lvl="0" indent="-317500" algn="l" rtl="0">
              <a:spcBef>
                <a:spcPts val="600"/>
              </a:spcBef>
              <a:spcAft>
                <a:spcPts val="0"/>
              </a:spcAft>
              <a:buClr>
                <a:srgbClr val="C7D3E6"/>
              </a:buClr>
              <a:buSzPts val="1400"/>
              <a:buFont typeface="Roboto Condensed"/>
              <a:buChar char="▰"/>
            </a:pPr>
            <a:r>
              <a:rPr lang="en" b="1">
                <a:solidFill>
                  <a:srgbClr val="263248"/>
                </a:solidFill>
                <a:latin typeface="Roboto Condensed"/>
                <a:ea typeface="Roboto Condensed"/>
                <a:cs typeface="Roboto Condensed"/>
                <a:sym typeface="Roboto Condensed"/>
              </a:rPr>
              <a:t>Dark:</a:t>
            </a:r>
            <a:endParaRPr b="1">
              <a:solidFill>
                <a:srgbClr val="263248"/>
              </a:solidFill>
              <a:latin typeface="Roboto Condensed"/>
              <a:ea typeface="Roboto Condensed"/>
              <a:cs typeface="Roboto Condensed"/>
              <a:sym typeface="Roboto Condensed"/>
            </a:endParaRPr>
          </a:p>
          <a:p>
            <a:pPr marL="914400" lvl="1" indent="-292100" algn="l" rtl="0">
              <a:spcBef>
                <a:spcPts val="0"/>
              </a:spcBef>
              <a:spcAft>
                <a:spcPts val="0"/>
              </a:spcAft>
              <a:buClr>
                <a:srgbClr val="C7D3E6"/>
              </a:buClr>
              <a:buSzPts val="1000"/>
              <a:buFont typeface="Roboto Condensed"/>
              <a:buChar char="▻"/>
            </a:pPr>
            <a:r>
              <a:rPr lang="en" sz="1000" b="1">
                <a:solidFill>
                  <a:srgbClr val="263248"/>
                </a:solidFill>
                <a:latin typeface="Roboto Condensed"/>
                <a:ea typeface="Roboto Condensed"/>
                <a:cs typeface="Roboto Condensed"/>
                <a:sym typeface="Roboto Condensed"/>
              </a:rPr>
              <a:t>Maximum Rating of 0.62 is derived from Joke 53 </a:t>
            </a:r>
            <a:endParaRPr sz="1000" b="1">
              <a:solidFill>
                <a:srgbClr val="263248"/>
              </a:solidFill>
              <a:latin typeface="Roboto Condensed"/>
              <a:ea typeface="Roboto Condensed"/>
              <a:cs typeface="Roboto Condensed"/>
              <a:sym typeface="Roboto Condensed"/>
            </a:endParaRPr>
          </a:p>
          <a:p>
            <a:pPr marL="914400" lvl="1" indent="-292100" algn="l" rtl="0">
              <a:spcBef>
                <a:spcPts val="0"/>
              </a:spcBef>
              <a:spcAft>
                <a:spcPts val="0"/>
              </a:spcAft>
              <a:buClr>
                <a:srgbClr val="C7D3E6"/>
              </a:buClr>
              <a:buSzPts val="1000"/>
              <a:buFont typeface="Roboto Condensed"/>
              <a:buChar char="▻"/>
            </a:pPr>
            <a:r>
              <a:rPr lang="en" sz="1000" b="1">
                <a:solidFill>
                  <a:srgbClr val="263248"/>
                </a:solidFill>
                <a:latin typeface="Roboto Condensed"/>
                <a:ea typeface="Roboto Condensed"/>
                <a:cs typeface="Roboto Condensed"/>
                <a:sym typeface="Roboto Condensed"/>
              </a:rPr>
              <a:t>Minimum Rating of -0.86 is derived from Joke 38</a:t>
            </a:r>
            <a:endParaRPr sz="1000" b="1">
              <a:solidFill>
                <a:srgbClr val="263248"/>
              </a:solidFill>
              <a:latin typeface="Roboto Condensed"/>
              <a:ea typeface="Roboto Condensed"/>
              <a:cs typeface="Roboto Condensed"/>
              <a:sym typeface="Roboto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83"/>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 TO OBJECTIVE</a:t>
            </a:r>
            <a:endParaRPr/>
          </a:p>
        </p:txBody>
      </p:sp>
      <p:sp>
        <p:nvSpPr>
          <p:cNvPr id="750" name="Google Shape;750;p83"/>
          <p:cNvSpPr txBox="1"/>
          <p:nvPr/>
        </p:nvSpPr>
        <p:spPr>
          <a:xfrm>
            <a:off x="381000" y="1158775"/>
            <a:ext cx="8826600" cy="109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None/>
            </a:pPr>
            <a:r>
              <a:rPr lang="en" sz="2200" b="1">
                <a:solidFill>
                  <a:srgbClr val="263248"/>
                </a:solidFill>
                <a:latin typeface="Roboto Condensed"/>
                <a:ea typeface="Roboto Condensed"/>
                <a:cs typeface="Roboto Condensed"/>
                <a:sym typeface="Roboto Condensed"/>
              </a:rPr>
              <a:t>Objective: Explore how users rate the jokes</a:t>
            </a:r>
            <a:endParaRPr sz="2200" b="1">
              <a:solidFill>
                <a:srgbClr val="263248"/>
              </a:solidFill>
              <a:latin typeface="Roboto Condensed"/>
              <a:ea typeface="Roboto Condensed"/>
              <a:cs typeface="Roboto Condensed"/>
              <a:sym typeface="Roboto Condensed"/>
            </a:endParaRPr>
          </a:p>
          <a:p>
            <a:pPr marL="457200" lvl="0" indent="-336550" algn="l" rtl="0">
              <a:lnSpc>
                <a:spcPct val="115000"/>
              </a:lnSpc>
              <a:spcBef>
                <a:spcPts val="100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To identify whether there’s diverse group with contrasting likes and dislikes of various jokes.</a:t>
            </a:r>
            <a:endParaRPr sz="1700">
              <a:solidFill>
                <a:schemeClr val="dk1"/>
              </a:solidFill>
              <a:latin typeface="Roboto Condensed"/>
              <a:ea typeface="Roboto Condensed"/>
              <a:cs typeface="Roboto Condensed"/>
              <a:sym typeface="Roboto Condensed"/>
            </a:endParaRPr>
          </a:p>
          <a:p>
            <a:pPr marL="0" lvl="0" indent="0" algn="l" rtl="0">
              <a:lnSpc>
                <a:spcPct val="150000"/>
              </a:lnSpc>
              <a:spcBef>
                <a:spcPts val="1000"/>
              </a:spcBef>
              <a:spcAft>
                <a:spcPts val="0"/>
              </a:spcAft>
              <a:buNone/>
            </a:pPr>
            <a:endParaRPr sz="2200" b="1">
              <a:solidFill>
                <a:srgbClr val="263248"/>
              </a:solidFill>
              <a:latin typeface="Roboto Condensed"/>
              <a:ea typeface="Roboto Condensed"/>
              <a:cs typeface="Roboto Condensed"/>
              <a:sym typeface="Roboto Condensed"/>
            </a:endParaRPr>
          </a:p>
          <a:p>
            <a:pPr marL="0" lvl="0" indent="0" algn="l" rtl="0">
              <a:lnSpc>
                <a:spcPct val="150000"/>
              </a:lnSpc>
              <a:spcBef>
                <a:spcPts val="1000"/>
              </a:spcBef>
              <a:spcAft>
                <a:spcPts val="1000"/>
              </a:spcAft>
              <a:buNone/>
            </a:pPr>
            <a:endParaRPr sz="2200" b="1">
              <a:solidFill>
                <a:srgbClr val="263248"/>
              </a:solidFill>
              <a:latin typeface="Roboto Condensed"/>
              <a:ea typeface="Roboto Condensed"/>
              <a:cs typeface="Roboto Condensed"/>
              <a:sym typeface="Roboto Condensed"/>
            </a:endParaRPr>
          </a:p>
        </p:txBody>
      </p:sp>
      <p:sp>
        <p:nvSpPr>
          <p:cNvPr id="751" name="Google Shape;751;p83"/>
          <p:cNvSpPr txBox="1"/>
          <p:nvPr/>
        </p:nvSpPr>
        <p:spPr>
          <a:xfrm>
            <a:off x="379500" y="2114550"/>
            <a:ext cx="8999400" cy="49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600"/>
              </a:spcBef>
              <a:spcAft>
                <a:spcPts val="0"/>
              </a:spcAft>
              <a:buNone/>
            </a:pPr>
            <a:r>
              <a:rPr lang="en" sz="2200" b="1">
                <a:solidFill>
                  <a:srgbClr val="263248"/>
                </a:solidFill>
                <a:latin typeface="Roboto Condensed"/>
                <a:ea typeface="Roboto Condensed"/>
                <a:cs typeface="Roboto Condensed"/>
                <a:sym typeface="Roboto Condensed"/>
              </a:rPr>
              <a:t>Contrast between the two clusters</a:t>
            </a:r>
            <a:endParaRPr sz="2200" b="1">
              <a:solidFill>
                <a:srgbClr val="263248"/>
              </a:solidFill>
              <a:latin typeface="Roboto Condensed"/>
              <a:ea typeface="Roboto Condensed"/>
              <a:cs typeface="Roboto Condensed"/>
              <a:sym typeface="Roboto Condensed"/>
            </a:endParaRPr>
          </a:p>
          <a:p>
            <a:pPr marL="0" lvl="0" indent="0" algn="l" rtl="0">
              <a:lnSpc>
                <a:spcPct val="150000"/>
              </a:lnSpc>
              <a:spcBef>
                <a:spcPts val="1000"/>
              </a:spcBef>
              <a:spcAft>
                <a:spcPts val="1000"/>
              </a:spcAft>
              <a:buNone/>
            </a:pPr>
            <a:endParaRPr sz="2200" b="1">
              <a:solidFill>
                <a:srgbClr val="263248"/>
              </a:solidFill>
              <a:latin typeface="Roboto Condensed"/>
              <a:ea typeface="Roboto Condensed"/>
              <a:cs typeface="Roboto Condensed"/>
              <a:sym typeface="Roboto Condensed"/>
            </a:endParaRPr>
          </a:p>
        </p:txBody>
      </p:sp>
      <p:graphicFrame>
        <p:nvGraphicFramePr>
          <p:cNvPr id="752" name="Google Shape;752;p83"/>
          <p:cNvGraphicFramePr/>
          <p:nvPr/>
        </p:nvGraphicFramePr>
        <p:xfrm>
          <a:off x="459250" y="2692575"/>
          <a:ext cx="8225500" cy="2310388"/>
        </p:xfrm>
        <a:graphic>
          <a:graphicData uri="http://schemas.openxmlformats.org/drawingml/2006/table">
            <a:tbl>
              <a:tblPr>
                <a:noFill/>
                <a:tableStyleId>{540CDAD4-90E0-4E38-AB4F-874BD4A6B13A}</a:tableStyleId>
              </a:tblPr>
              <a:tblGrid>
                <a:gridCol w="4112750">
                  <a:extLst>
                    <a:ext uri="{9D8B030D-6E8A-4147-A177-3AD203B41FA5}">
                      <a16:colId xmlns:a16="http://schemas.microsoft.com/office/drawing/2014/main" val="20000"/>
                    </a:ext>
                  </a:extLst>
                </a:gridCol>
                <a:gridCol w="4112750">
                  <a:extLst>
                    <a:ext uri="{9D8B030D-6E8A-4147-A177-3AD203B41FA5}">
                      <a16:colId xmlns:a16="http://schemas.microsoft.com/office/drawing/2014/main" val="20001"/>
                    </a:ext>
                  </a:extLst>
                </a:gridCol>
              </a:tblGrid>
              <a:tr h="262100">
                <a:tc>
                  <a:txBody>
                    <a:bodyPr/>
                    <a:lstStyle/>
                    <a:p>
                      <a:pPr marL="0" lvl="0" indent="0" algn="l" rtl="0">
                        <a:spcBef>
                          <a:spcPts val="0"/>
                        </a:spcBef>
                        <a:spcAft>
                          <a:spcPts val="0"/>
                        </a:spcAft>
                        <a:buNone/>
                      </a:pPr>
                      <a:r>
                        <a:rPr lang="en"/>
                        <a:t>Cluster 1</a:t>
                      </a:r>
                      <a:endParaRPr/>
                    </a:p>
                  </a:txBody>
                  <a:tcPr marL="91425" marR="91425" marT="91425" marB="91425"/>
                </a:tc>
                <a:tc>
                  <a:txBody>
                    <a:bodyPr/>
                    <a:lstStyle/>
                    <a:p>
                      <a:pPr marL="0" lvl="0" indent="0" algn="l" rtl="0">
                        <a:spcBef>
                          <a:spcPts val="0"/>
                        </a:spcBef>
                        <a:spcAft>
                          <a:spcPts val="0"/>
                        </a:spcAft>
                        <a:buNone/>
                      </a:pPr>
                      <a:r>
                        <a:rPr lang="en"/>
                        <a:t>Cluster 10</a:t>
                      </a:r>
                      <a:endParaRPr/>
                    </a:p>
                  </a:txBody>
                  <a:tcPr marL="91425" marR="91425" marT="91425" marB="91425"/>
                </a:tc>
                <a:extLst>
                  <a:ext uri="{0D108BD9-81ED-4DB2-BD59-A6C34878D82A}">
                    <a16:rowId xmlns:a16="http://schemas.microsoft.com/office/drawing/2014/main" val="10000"/>
                  </a:ext>
                </a:extLst>
              </a:tr>
              <a:tr h="1318275">
                <a:tc>
                  <a:txBody>
                    <a:bodyPr/>
                    <a:lstStyle/>
                    <a:p>
                      <a:pPr marL="457200" lvl="0" indent="-317500" algn="l" rtl="0">
                        <a:lnSpc>
                          <a:spcPct val="150000"/>
                        </a:lnSpc>
                        <a:spcBef>
                          <a:spcPts val="0"/>
                        </a:spcBef>
                        <a:spcAft>
                          <a:spcPts val="0"/>
                        </a:spcAft>
                        <a:buSzPts val="1400"/>
                        <a:buChar char="●"/>
                      </a:pPr>
                      <a:r>
                        <a:rPr lang="en"/>
                        <a:t>Generally give </a:t>
                      </a:r>
                      <a:r>
                        <a:rPr lang="en">
                          <a:highlight>
                            <a:srgbClr val="FFD966"/>
                          </a:highlight>
                        </a:rPr>
                        <a:t>positive ratings</a:t>
                      </a:r>
                      <a:r>
                        <a:rPr lang="en"/>
                        <a:t> to the jokes</a:t>
                      </a:r>
                      <a:endParaRPr/>
                    </a:p>
                    <a:p>
                      <a:pPr marL="457200" lvl="0" indent="-317500" algn="l" rtl="0">
                        <a:lnSpc>
                          <a:spcPct val="150000"/>
                        </a:lnSpc>
                        <a:spcBef>
                          <a:spcPts val="0"/>
                        </a:spcBef>
                        <a:spcAft>
                          <a:spcPts val="0"/>
                        </a:spcAft>
                        <a:buSzPts val="1400"/>
                        <a:buChar char="●"/>
                      </a:pPr>
                      <a:r>
                        <a:rPr lang="en"/>
                        <a:t>Likes dark and reference jokes</a:t>
                      </a:r>
                      <a:endParaRPr/>
                    </a:p>
                    <a:p>
                      <a:pPr marL="457200" lvl="0" indent="-317500" algn="l" rtl="0">
                        <a:lnSpc>
                          <a:spcPct val="150000"/>
                        </a:lnSpc>
                        <a:spcBef>
                          <a:spcPts val="0"/>
                        </a:spcBef>
                        <a:spcAft>
                          <a:spcPts val="0"/>
                        </a:spcAft>
                        <a:buSzPts val="1400"/>
                        <a:buChar char="●"/>
                      </a:pPr>
                      <a:r>
                        <a:rPr lang="en"/>
                        <a:t>Particularly rate joke 32 and 35 the highest</a:t>
                      </a:r>
                      <a:endParaRPr/>
                    </a:p>
                    <a:p>
                      <a:pPr marL="457200" lvl="0" indent="-317500" algn="l" rtl="0">
                        <a:lnSpc>
                          <a:spcPct val="115000"/>
                        </a:lnSpc>
                        <a:spcBef>
                          <a:spcPts val="0"/>
                        </a:spcBef>
                        <a:spcAft>
                          <a:spcPts val="0"/>
                        </a:spcAft>
                        <a:buSzPts val="1400"/>
                        <a:buChar char="●"/>
                      </a:pPr>
                      <a:r>
                        <a:rPr lang="en"/>
                        <a:t>Majority of the users in the cluster rate reference joke from 0 to +3</a:t>
                      </a:r>
                      <a:endParaRPr sz="1050">
                        <a:solidFill>
                          <a:schemeClr val="dk1"/>
                        </a:solidFill>
                        <a:highlight>
                          <a:srgbClr val="FFFFFF"/>
                        </a:highlight>
                      </a:endParaRPr>
                    </a:p>
                    <a:p>
                      <a:pPr marL="0" lvl="0" indent="0" algn="l" rtl="0">
                        <a:lnSpc>
                          <a:spcPct val="150000"/>
                        </a:lnSpc>
                        <a:spcBef>
                          <a:spcPts val="0"/>
                        </a:spcBef>
                        <a:spcAft>
                          <a:spcPts val="0"/>
                        </a:spcAft>
                        <a:buNone/>
                      </a:pPr>
                      <a:endParaRPr/>
                    </a:p>
                  </a:txBody>
                  <a:tcPr marL="91425" marR="91425" marT="91425" marB="91425"/>
                </a:tc>
                <a:tc>
                  <a:txBody>
                    <a:bodyPr/>
                    <a:lstStyle/>
                    <a:p>
                      <a:pPr marL="457200" lvl="0" indent="-317500" algn="l" rtl="0">
                        <a:lnSpc>
                          <a:spcPct val="150000"/>
                        </a:lnSpc>
                        <a:spcBef>
                          <a:spcPts val="0"/>
                        </a:spcBef>
                        <a:spcAft>
                          <a:spcPts val="0"/>
                        </a:spcAft>
                        <a:buSzPts val="1400"/>
                        <a:buChar char="●"/>
                      </a:pPr>
                      <a:r>
                        <a:rPr lang="en"/>
                        <a:t>Generally give </a:t>
                      </a:r>
                      <a:r>
                        <a:rPr lang="en">
                          <a:highlight>
                            <a:srgbClr val="FFD966"/>
                          </a:highlight>
                        </a:rPr>
                        <a:t>negative ratings</a:t>
                      </a:r>
                      <a:r>
                        <a:rPr lang="en"/>
                        <a:t> to the jokes</a:t>
                      </a:r>
                      <a:endParaRPr/>
                    </a:p>
                    <a:p>
                      <a:pPr marL="457200" lvl="0" indent="-317500" algn="l" rtl="0">
                        <a:lnSpc>
                          <a:spcPct val="150000"/>
                        </a:lnSpc>
                        <a:spcBef>
                          <a:spcPts val="0"/>
                        </a:spcBef>
                        <a:spcAft>
                          <a:spcPts val="0"/>
                        </a:spcAft>
                        <a:buSzPts val="1400"/>
                        <a:buChar char="●"/>
                      </a:pPr>
                      <a:r>
                        <a:rPr lang="en"/>
                        <a:t>Dislike reference and wordplay jokes</a:t>
                      </a:r>
                      <a:endParaRPr/>
                    </a:p>
                    <a:p>
                      <a:pPr marL="457200" lvl="0" indent="-317500" algn="l" rtl="0">
                        <a:lnSpc>
                          <a:spcPct val="150000"/>
                        </a:lnSpc>
                        <a:spcBef>
                          <a:spcPts val="0"/>
                        </a:spcBef>
                        <a:spcAft>
                          <a:spcPts val="0"/>
                        </a:spcAft>
                        <a:buSzPts val="1400"/>
                        <a:buChar char="●"/>
                      </a:pPr>
                      <a:r>
                        <a:rPr lang="en"/>
                        <a:t>Particularly rate joke 20 and 26 the lowest</a:t>
                      </a:r>
                      <a:endParaRPr/>
                    </a:p>
                    <a:p>
                      <a:pPr marL="457200" lvl="0" indent="-317500" algn="l" rtl="0">
                        <a:lnSpc>
                          <a:spcPct val="115000"/>
                        </a:lnSpc>
                        <a:spcBef>
                          <a:spcPts val="0"/>
                        </a:spcBef>
                        <a:spcAft>
                          <a:spcPts val="0"/>
                        </a:spcAft>
                        <a:buSzPts val="1400"/>
                        <a:buChar char="●"/>
                      </a:pPr>
                      <a:r>
                        <a:rPr lang="en"/>
                        <a:t>Majority of the users in the cluster rate reference joke from -1 to 0</a:t>
                      </a:r>
                      <a:endParaRPr sz="1050">
                        <a:solidFill>
                          <a:schemeClr val="dk1"/>
                        </a:solidFill>
                        <a:highlight>
                          <a:srgbClr val="FFFFFF"/>
                        </a:highlight>
                      </a:endParaRPr>
                    </a:p>
                    <a:p>
                      <a:pPr marL="0" lvl="0" indent="0" algn="l" rtl="0">
                        <a:lnSpc>
                          <a:spcPct val="150000"/>
                        </a:lnSpc>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4"/>
          <p:cNvSpPr txBox="1">
            <a:spLocks noGrp="1"/>
          </p:cNvSpPr>
          <p:nvPr>
            <p:ph type="ctrTitle"/>
          </p:nvPr>
        </p:nvSpPr>
        <p:spPr>
          <a:xfrm>
            <a:off x="666537" y="2820602"/>
            <a:ext cx="5460300" cy="18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Contribution</a:t>
            </a:r>
            <a:endParaRPr sz="4800"/>
          </a:p>
        </p:txBody>
      </p:sp>
      <p:sp>
        <p:nvSpPr>
          <p:cNvPr id="758" name="Google Shape;758;p8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759" name="Google Shape;759;p8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5</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765" name="Google Shape;765;p85"/>
          <p:cNvSpPr txBox="1">
            <a:spLocks noGrp="1"/>
          </p:cNvSpPr>
          <p:nvPr>
            <p:ph type="title" idx="4294967295"/>
          </p:nvPr>
        </p:nvSpPr>
        <p:spPr>
          <a:xfrm>
            <a:off x="72275" y="-60225"/>
            <a:ext cx="19152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Contribution Table</a:t>
            </a:r>
            <a:endParaRPr sz="1800"/>
          </a:p>
        </p:txBody>
      </p:sp>
      <p:graphicFrame>
        <p:nvGraphicFramePr>
          <p:cNvPr id="766" name="Google Shape;766;p85"/>
          <p:cNvGraphicFramePr/>
          <p:nvPr/>
        </p:nvGraphicFramePr>
        <p:xfrm>
          <a:off x="157075" y="884813"/>
          <a:ext cx="8829850" cy="3671910"/>
        </p:xfrm>
        <a:graphic>
          <a:graphicData uri="http://schemas.openxmlformats.org/drawingml/2006/table">
            <a:tbl>
              <a:tblPr>
                <a:noFill/>
                <a:tableStyleId>{540CDAD4-90E0-4E38-AB4F-874BD4A6B13A}</a:tableStyleId>
              </a:tblPr>
              <a:tblGrid>
                <a:gridCol w="4414925">
                  <a:extLst>
                    <a:ext uri="{9D8B030D-6E8A-4147-A177-3AD203B41FA5}">
                      <a16:colId xmlns:a16="http://schemas.microsoft.com/office/drawing/2014/main" val="20000"/>
                    </a:ext>
                  </a:extLst>
                </a:gridCol>
                <a:gridCol w="4414925">
                  <a:extLst>
                    <a:ext uri="{9D8B030D-6E8A-4147-A177-3AD203B41FA5}">
                      <a16:colId xmlns:a16="http://schemas.microsoft.com/office/drawing/2014/main" val="20001"/>
                    </a:ext>
                  </a:extLst>
                </a:gridCol>
              </a:tblGrid>
              <a:tr h="349225">
                <a:tc>
                  <a:txBody>
                    <a:bodyPr/>
                    <a:lstStyle/>
                    <a:p>
                      <a:pPr marL="0" lvl="0" indent="0" algn="ctr" rtl="0">
                        <a:spcBef>
                          <a:spcPts val="0"/>
                        </a:spcBef>
                        <a:spcAft>
                          <a:spcPts val="0"/>
                        </a:spcAft>
                        <a:buNone/>
                      </a:pPr>
                      <a:r>
                        <a:rPr lang="en"/>
                        <a:t>NAME</a:t>
                      </a:r>
                      <a:endParaRPr/>
                    </a:p>
                  </a:txBody>
                  <a:tcPr marL="91425" marR="91425" marT="91425" marB="91425">
                    <a:lnL w="28575" cap="flat" cmpd="sng">
                      <a:solidFill>
                        <a:srgbClr val="D26F00"/>
                      </a:solidFill>
                      <a:prstDash val="solid"/>
                      <a:round/>
                      <a:headEnd type="none" w="sm" len="sm"/>
                      <a:tailEnd type="none" w="sm" len="sm"/>
                    </a:lnL>
                    <a:lnR w="28575" cap="flat" cmpd="sng">
                      <a:solidFill>
                        <a:srgbClr val="D26F00"/>
                      </a:solidFill>
                      <a:prstDash val="solid"/>
                      <a:round/>
                      <a:headEnd type="none" w="sm" len="sm"/>
                      <a:tailEnd type="none" w="sm" len="sm"/>
                    </a:lnR>
                    <a:lnT w="28575" cap="flat" cmpd="sng">
                      <a:solidFill>
                        <a:srgbClr val="D26F00"/>
                      </a:solidFill>
                      <a:prstDash val="solid"/>
                      <a:round/>
                      <a:headEnd type="none" w="sm" len="sm"/>
                      <a:tailEnd type="none" w="sm" len="sm"/>
                    </a:lnT>
                    <a:lnB w="28575" cap="flat" cmpd="sng">
                      <a:solidFill>
                        <a:srgbClr val="D26F00"/>
                      </a:solidFill>
                      <a:prstDash val="solid"/>
                      <a:round/>
                      <a:headEnd type="none" w="sm" len="sm"/>
                      <a:tailEnd type="none" w="sm" len="sm"/>
                    </a:lnB>
                  </a:tcPr>
                </a:tc>
                <a:tc>
                  <a:txBody>
                    <a:bodyPr/>
                    <a:lstStyle/>
                    <a:p>
                      <a:pPr marL="0" lvl="0" indent="0" algn="ctr" rtl="0">
                        <a:spcBef>
                          <a:spcPts val="0"/>
                        </a:spcBef>
                        <a:spcAft>
                          <a:spcPts val="0"/>
                        </a:spcAft>
                        <a:buNone/>
                      </a:pPr>
                      <a:r>
                        <a:rPr lang="en"/>
                        <a:t>CONTRIBUTION</a:t>
                      </a:r>
                      <a:endParaRPr/>
                    </a:p>
                  </a:txBody>
                  <a:tcPr marL="91425" marR="91425" marT="91425" marB="91425">
                    <a:lnL w="28575" cap="flat" cmpd="sng">
                      <a:solidFill>
                        <a:srgbClr val="D26F00"/>
                      </a:solidFill>
                      <a:prstDash val="solid"/>
                      <a:round/>
                      <a:headEnd type="none" w="sm" len="sm"/>
                      <a:tailEnd type="none" w="sm" len="sm"/>
                    </a:lnL>
                    <a:lnR w="28575" cap="flat" cmpd="sng">
                      <a:solidFill>
                        <a:srgbClr val="D26F00"/>
                      </a:solidFill>
                      <a:prstDash val="solid"/>
                      <a:round/>
                      <a:headEnd type="none" w="sm" len="sm"/>
                      <a:tailEnd type="none" w="sm" len="sm"/>
                    </a:lnR>
                    <a:lnT w="28575" cap="flat" cmpd="sng">
                      <a:solidFill>
                        <a:srgbClr val="D26F00"/>
                      </a:solidFill>
                      <a:prstDash val="solid"/>
                      <a:round/>
                      <a:headEnd type="none" w="sm" len="sm"/>
                      <a:tailEnd type="none" w="sm" len="sm"/>
                    </a:lnT>
                    <a:lnB w="28575" cap="flat" cmpd="sng">
                      <a:solidFill>
                        <a:srgbClr val="D26F00"/>
                      </a:solidFill>
                      <a:prstDash val="solid"/>
                      <a:round/>
                      <a:headEnd type="none" w="sm" len="sm"/>
                      <a:tailEnd type="none" w="sm" len="sm"/>
                    </a:lnB>
                  </a:tcPr>
                </a:tc>
                <a:extLst>
                  <a:ext uri="{0D108BD9-81ED-4DB2-BD59-A6C34878D82A}">
                    <a16:rowId xmlns:a16="http://schemas.microsoft.com/office/drawing/2014/main" val="10000"/>
                  </a:ext>
                </a:extLst>
              </a:tr>
              <a:tr h="593550">
                <a:tc>
                  <a:txBody>
                    <a:bodyPr/>
                    <a:lstStyle/>
                    <a:p>
                      <a:pPr marL="0" lvl="0" indent="0" algn="l" rtl="0">
                        <a:spcBef>
                          <a:spcPts val="0"/>
                        </a:spcBef>
                        <a:spcAft>
                          <a:spcPts val="0"/>
                        </a:spcAft>
                        <a:buNone/>
                      </a:pPr>
                      <a:r>
                        <a:rPr lang="en"/>
                        <a:t>TEAM EFFORT</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2857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Problem Statement &amp; PPT</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2857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extLst>
                  <a:ext uri="{0D108BD9-81ED-4DB2-BD59-A6C34878D82A}">
                    <a16:rowId xmlns:a16="http://schemas.microsoft.com/office/drawing/2014/main" val="10001"/>
                  </a:ext>
                </a:extLst>
              </a:tr>
              <a:tr h="593550">
                <a:tc>
                  <a:txBody>
                    <a:bodyPr/>
                    <a:lstStyle/>
                    <a:p>
                      <a:pPr marL="0" lvl="0" indent="0" algn="l" rtl="0">
                        <a:spcBef>
                          <a:spcPts val="0"/>
                        </a:spcBef>
                        <a:spcAft>
                          <a:spcPts val="0"/>
                        </a:spcAft>
                        <a:buNone/>
                      </a:pPr>
                      <a:r>
                        <a:rPr lang="en"/>
                        <a:t>TAN MEI XUAN (U1921903J)</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952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Statistical and Network Visualisation</a:t>
                      </a:r>
                      <a:endParaRPr/>
                    </a:p>
                    <a:p>
                      <a:pPr marL="457200" lvl="0" indent="-317500" algn="l" rtl="0">
                        <a:spcBef>
                          <a:spcPts val="0"/>
                        </a:spcBef>
                        <a:spcAft>
                          <a:spcPts val="0"/>
                        </a:spcAft>
                        <a:buSzPts val="1400"/>
                        <a:buChar char="-"/>
                      </a:pPr>
                      <a:r>
                        <a:rPr lang="en"/>
                        <a:t>Data Preparation for Visualisations Dataframes</a:t>
                      </a:r>
                      <a:endParaRPr/>
                    </a:p>
                    <a:p>
                      <a:pPr marL="457200" lvl="0" indent="-317500" algn="l" rtl="0">
                        <a:spcBef>
                          <a:spcPts val="0"/>
                        </a:spcBef>
                        <a:spcAft>
                          <a:spcPts val="0"/>
                        </a:spcAft>
                        <a:buSzPts val="1400"/>
                        <a:buChar char="-"/>
                      </a:pPr>
                      <a:r>
                        <a:rPr lang="en"/>
                        <a:t>Clustering Category Dataframes</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952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extLst>
                  <a:ext uri="{0D108BD9-81ED-4DB2-BD59-A6C34878D82A}">
                    <a16:rowId xmlns:a16="http://schemas.microsoft.com/office/drawing/2014/main" val="10002"/>
                  </a:ext>
                </a:extLst>
              </a:tr>
              <a:tr h="593550">
                <a:tc>
                  <a:txBody>
                    <a:bodyPr/>
                    <a:lstStyle/>
                    <a:p>
                      <a:pPr marL="0" lvl="0" indent="0" algn="l" rtl="0">
                        <a:spcBef>
                          <a:spcPts val="0"/>
                        </a:spcBef>
                        <a:spcAft>
                          <a:spcPts val="0"/>
                        </a:spcAft>
                        <a:buNone/>
                      </a:pPr>
                      <a:r>
                        <a:rPr lang="en"/>
                        <a:t>SEAH YONG ZHI (U1922524L)</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952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Text Visualisation</a:t>
                      </a:r>
                      <a:endParaRPr/>
                    </a:p>
                    <a:p>
                      <a:pPr marL="457200" lvl="0" indent="-317500" algn="l" rtl="0">
                        <a:spcBef>
                          <a:spcPts val="0"/>
                        </a:spcBef>
                        <a:spcAft>
                          <a:spcPts val="0"/>
                        </a:spcAft>
                        <a:buSzPts val="1400"/>
                        <a:buChar char="-"/>
                      </a:pPr>
                      <a:r>
                        <a:rPr lang="en"/>
                        <a:t>Data Preparation for Cleaned Jokes and Main Dataset</a:t>
                      </a:r>
                      <a:endParaRPr/>
                    </a:p>
                    <a:p>
                      <a:pPr marL="457200" lvl="0" indent="-317500" algn="l" rtl="0">
                        <a:spcBef>
                          <a:spcPts val="0"/>
                        </a:spcBef>
                        <a:spcAft>
                          <a:spcPts val="0"/>
                        </a:spcAft>
                        <a:buSzPts val="1400"/>
                        <a:buChar char="-"/>
                      </a:pPr>
                      <a:r>
                        <a:rPr lang="en"/>
                        <a:t>Clustering Model</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952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extLst>
                  <a:ext uri="{0D108BD9-81ED-4DB2-BD59-A6C34878D82A}">
                    <a16:rowId xmlns:a16="http://schemas.microsoft.com/office/drawing/2014/main" val="10003"/>
                  </a:ext>
                </a:extLst>
              </a:tr>
              <a:tr h="593550">
                <a:tc>
                  <a:txBody>
                    <a:bodyPr/>
                    <a:lstStyle/>
                    <a:p>
                      <a:pPr marL="0" lvl="0" indent="0" algn="l" rtl="0">
                        <a:spcBef>
                          <a:spcPts val="0"/>
                        </a:spcBef>
                        <a:spcAft>
                          <a:spcPts val="0"/>
                        </a:spcAft>
                        <a:buNone/>
                      </a:pPr>
                      <a:r>
                        <a:rPr lang="en"/>
                        <a:t>GOH CHENG GUAN, CLIVE (U1920078G)</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952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tc>
                  <a:txBody>
                    <a:bodyPr/>
                    <a:lstStyle/>
                    <a:p>
                      <a:pPr marL="457200" lvl="0" indent="-317500" algn="l" rtl="0">
                        <a:spcBef>
                          <a:spcPts val="0"/>
                        </a:spcBef>
                        <a:spcAft>
                          <a:spcPts val="0"/>
                        </a:spcAft>
                        <a:buSzPts val="1400"/>
                        <a:buChar char="-"/>
                      </a:pPr>
                      <a:r>
                        <a:rPr lang="en"/>
                        <a:t>Clusters Analysis</a:t>
                      </a:r>
                      <a:endParaRPr/>
                    </a:p>
                    <a:p>
                      <a:pPr marL="457200" lvl="0" indent="-317500" algn="l" rtl="0">
                        <a:spcBef>
                          <a:spcPts val="0"/>
                        </a:spcBef>
                        <a:spcAft>
                          <a:spcPts val="0"/>
                        </a:spcAft>
                        <a:buSzPts val="1400"/>
                        <a:buChar char="-"/>
                      </a:pPr>
                      <a:r>
                        <a:rPr lang="en"/>
                        <a:t>Catplot for Negative/Positive/Net-Ratings [Within Cluster Analysis]</a:t>
                      </a:r>
                      <a:endParaRPr/>
                    </a:p>
                  </a:txBody>
                  <a:tcPr marL="91425" marR="91425" marT="91425" marB="91425">
                    <a:lnL w="9525" cap="flat" cmpd="sng">
                      <a:solidFill>
                        <a:srgbClr val="D26F00"/>
                      </a:solidFill>
                      <a:prstDash val="solid"/>
                      <a:round/>
                      <a:headEnd type="none" w="sm" len="sm"/>
                      <a:tailEnd type="none" w="sm" len="sm"/>
                    </a:lnL>
                    <a:lnR w="9525" cap="flat" cmpd="sng">
                      <a:solidFill>
                        <a:srgbClr val="D26F00"/>
                      </a:solidFill>
                      <a:prstDash val="solid"/>
                      <a:round/>
                      <a:headEnd type="none" w="sm" len="sm"/>
                      <a:tailEnd type="none" w="sm" len="sm"/>
                    </a:lnR>
                    <a:lnT w="9525" cap="flat" cmpd="sng">
                      <a:solidFill>
                        <a:srgbClr val="D26F00"/>
                      </a:solidFill>
                      <a:prstDash val="solid"/>
                      <a:round/>
                      <a:headEnd type="none" w="sm" len="sm"/>
                      <a:tailEnd type="none" w="sm" len="sm"/>
                    </a:lnT>
                    <a:lnB w="9525" cap="flat" cmpd="sng">
                      <a:solidFill>
                        <a:srgbClr val="D26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772" name="Google Shape;772;p86"/>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F9800"/>
                </a:solidFill>
              </a:rPr>
              <a:t>THANKS!</a:t>
            </a:r>
            <a:endParaRPr sz="6000">
              <a:solidFill>
                <a:srgbClr val="FF9800"/>
              </a:solidFill>
            </a:endParaRPr>
          </a:p>
        </p:txBody>
      </p:sp>
      <p:sp>
        <p:nvSpPr>
          <p:cNvPr id="773" name="Google Shape;773;p86"/>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Any questions?</a:t>
            </a:r>
            <a:endParaRPr sz="2000" b="1"/>
          </a:p>
          <a:p>
            <a:pPr marL="0" lvl="0" indent="0" algn="ctr" rtl="0">
              <a:spcBef>
                <a:spcPts val="0"/>
              </a:spcBef>
              <a:spcAft>
                <a:spcPts val="0"/>
              </a:spcAft>
              <a:buClr>
                <a:schemeClr val="dk1"/>
              </a:buClr>
              <a:buSzPts val="1100"/>
              <a:buFont typeface="Arial"/>
              <a:buNone/>
            </a:pPr>
            <a:endParaRPr sz="2000" b="1"/>
          </a:p>
        </p:txBody>
      </p:sp>
      <p:grpSp>
        <p:nvGrpSpPr>
          <p:cNvPr id="774" name="Google Shape;774;p86"/>
          <p:cNvGrpSpPr/>
          <p:nvPr/>
        </p:nvGrpSpPr>
        <p:grpSpPr>
          <a:xfrm>
            <a:off x="3996210" y="966817"/>
            <a:ext cx="1197664" cy="1126777"/>
            <a:chOff x="5972700" y="2330200"/>
            <a:chExt cx="411625" cy="387275"/>
          </a:xfrm>
        </p:grpSpPr>
        <p:sp>
          <p:nvSpPr>
            <p:cNvPr id="775" name="Google Shape;775;p8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7"/>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Other Clustering Methods Tried</a:t>
            </a:r>
            <a:endParaRPr sz="4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8"/>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Suitable Cluster Model:</a:t>
            </a:r>
            <a:endParaRPr/>
          </a:p>
        </p:txBody>
      </p:sp>
      <p:sp>
        <p:nvSpPr>
          <p:cNvPr id="787" name="Google Shape;787;p88"/>
          <p:cNvSpPr txBox="1">
            <a:spLocks noGrp="1"/>
          </p:cNvSpPr>
          <p:nvPr>
            <p:ph type="body" idx="1"/>
          </p:nvPr>
        </p:nvSpPr>
        <p:spPr>
          <a:xfrm>
            <a:off x="814275" y="1859250"/>
            <a:ext cx="6132600" cy="1215000"/>
          </a:xfrm>
          <a:prstGeom prst="rect">
            <a:avLst/>
          </a:prstGeom>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SzPts val="2400"/>
              <a:buChar char="▰"/>
            </a:pPr>
            <a:r>
              <a:rPr lang="en">
                <a:solidFill>
                  <a:schemeClr val="dk1"/>
                </a:solidFill>
                <a:latin typeface="Roboto Condensed"/>
                <a:ea typeface="Roboto Condensed"/>
                <a:cs typeface="Roboto Condensed"/>
                <a:sym typeface="Roboto Condensed"/>
              </a:rPr>
              <a:t>DBSCAN:</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Able to handle very large sample</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10,000 user with 100 jokes per user</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Distance between nearest points</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endParaRPr sz="2000">
              <a:solidFill>
                <a:schemeClr val="dk1"/>
              </a:solidFill>
              <a:latin typeface="Roboto Condensed"/>
              <a:ea typeface="Roboto Condensed"/>
              <a:cs typeface="Roboto Condensed"/>
              <a:sym typeface="Roboto Condensed"/>
            </a:endParaRPr>
          </a:p>
        </p:txBody>
      </p:sp>
      <p:sp>
        <p:nvSpPr>
          <p:cNvPr id="788" name="Google Shape;788;p88"/>
          <p:cNvSpPr txBox="1">
            <a:spLocks noGrp="1"/>
          </p:cNvSpPr>
          <p:nvPr>
            <p:ph type="body" idx="1"/>
          </p:nvPr>
        </p:nvSpPr>
        <p:spPr>
          <a:xfrm>
            <a:off x="814275" y="3701250"/>
            <a:ext cx="7407900" cy="1215000"/>
          </a:xfrm>
          <a:prstGeom prst="rect">
            <a:avLst/>
          </a:prstGeom>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SzPts val="2400"/>
              <a:buChar char="▰"/>
            </a:pPr>
            <a:r>
              <a:rPr lang="en">
                <a:solidFill>
                  <a:schemeClr val="dk1"/>
                </a:solidFill>
                <a:latin typeface="Roboto Condensed"/>
                <a:ea typeface="Roboto Condensed"/>
                <a:cs typeface="Roboto Condensed"/>
                <a:sym typeface="Roboto Condensed"/>
              </a:rPr>
              <a:t>Parameter:</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eps: maximum distance between two points for one to be considered as in the neighborhood of the other.</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min_samples: number of points needed to be considered a cluster</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SzPts val="2000"/>
              <a:buChar char="▻"/>
            </a:pPr>
            <a:endParaRPr sz="2000">
              <a:solidFill>
                <a:schemeClr val="dk1"/>
              </a:solidFill>
              <a:latin typeface="Roboto Condensed"/>
              <a:ea typeface="Roboto Condensed"/>
              <a:cs typeface="Roboto Condensed"/>
              <a:sym typeface="Roboto Condense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9"/>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Nearest Neighbor to determine EPS</a:t>
            </a:r>
            <a:endParaRPr/>
          </a:p>
        </p:txBody>
      </p:sp>
      <p:pic>
        <p:nvPicPr>
          <p:cNvPr id="794" name="Google Shape;794;p89"/>
          <p:cNvPicPr preferRelativeResize="0"/>
          <p:nvPr/>
        </p:nvPicPr>
        <p:blipFill rotWithShape="1">
          <a:blip r:embed="rId3">
            <a:alphaModFix/>
          </a:blip>
          <a:srcRect l="8715" t="10319" r="8516" b="8293"/>
          <a:stretch/>
        </p:blipFill>
        <p:spPr>
          <a:xfrm>
            <a:off x="3740983" y="1158775"/>
            <a:ext cx="5403012" cy="3984723"/>
          </a:xfrm>
          <a:prstGeom prst="rect">
            <a:avLst/>
          </a:prstGeom>
          <a:noFill/>
          <a:ln>
            <a:noFill/>
          </a:ln>
        </p:spPr>
      </p:pic>
      <p:sp>
        <p:nvSpPr>
          <p:cNvPr id="795" name="Google Shape;795;p89"/>
          <p:cNvSpPr txBox="1">
            <a:spLocks noGrp="1"/>
          </p:cNvSpPr>
          <p:nvPr>
            <p:ph type="body" idx="1"/>
          </p:nvPr>
        </p:nvSpPr>
        <p:spPr>
          <a:xfrm>
            <a:off x="0" y="2012638"/>
            <a:ext cx="3676800" cy="2277000"/>
          </a:xfrm>
          <a:prstGeom prst="rect">
            <a:avLst/>
          </a:prstGeom>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SzPts val="2400"/>
              <a:buChar char="▰"/>
            </a:pPr>
            <a:r>
              <a:rPr lang="en">
                <a:solidFill>
                  <a:schemeClr val="dk1"/>
                </a:solidFill>
                <a:latin typeface="Roboto Condensed"/>
                <a:ea typeface="Roboto Condensed"/>
                <a:cs typeface="Roboto Condensed"/>
                <a:sym typeface="Roboto Condensed"/>
              </a:rPr>
              <a:t>Parameter:</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N_neighbors: number of nearest neighbors to include in the majority of the voting process</a:t>
            </a:r>
            <a:endParaRPr sz="2000">
              <a:solidFill>
                <a:schemeClr val="dk1"/>
              </a:solidFill>
              <a:latin typeface="Roboto Condensed"/>
              <a:ea typeface="Roboto Condensed"/>
              <a:cs typeface="Roboto Condensed"/>
              <a:sym typeface="Roboto Condensed"/>
            </a:endParaRPr>
          </a:p>
          <a:p>
            <a:pPr marL="914400" lvl="1" indent="-355600" algn="l" rtl="0">
              <a:lnSpc>
                <a:spcPct val="115000"/>
              </a:lnSpc>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Estimated best EPS: 56</a:t>
            </a:r>
            <a:endParaRPr sz="2000">
              <a:solidFill>
                <a:schemeClr val="dk1"/>
              </a:solidFill>
              <a:latin typeface="Roboto Condensed"/>
              <a:ea typeface="Roboto Condensed"/>
              <a:cs typeface="Roboto Condensed"/>
              <a:sym typeface="Roboto Condense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DBSCAN Result</a:t>
            </a:r>
            <a:endParaRPr/>
          </a:p>
        </p:txBody>
      </p:sp>
      <p:pic>
        <p:nvPicPr>
          <p:cNvPr id="801" name="Google Shape;801;p90"/>
          <p:cNvPicPr preferRelativeResize="0"/>
          <p:nvPr/>
        </p:nvPicPr>
        <p:blipFill rotWithShape="1">
          <a:blip r:embed="rId3">
            <a:alphaModFix/>
          </a:blip>
          <a:srcRect l="4068" t="4752" r="2622"/>
          <a:stretch/>
        </p:blipFill>
        <p:spPr>
          <a:xfrm>
            <a:off x="1" y="1141100"/>
            <a:ext cx="2943149" cy="2002749"/>
          </a:xfrm>
          <a:prstGeom prst="rect">
            <a:avLst/>
          </a:prstGeom>
          <a:noFill/>
          <a:ln>
            <a:noFill/>
          </a:ln>
        </p:spPr>
      </p:pic>
      <p:pic>
        <p:nvPicPr>
          <p:cNvPr id="802" name="Google Shape;802;p90"/>
          <p:cNvPicPr preferRelativeResize="0"/>
          <p:nvPr/>
        </p:nvPicPr>
        <p:blipFill rotWithShape="1">
          <a:blip r:embed="rId4">
            <a:alphaModFix/>
          </a:blip>
          <a:srcRect t="5347" r="7218"/>
          <a:stretch/>
        </p:blipFill>
        <p:spPr>
          <a:xfrm>
            <a:off x="2848250" y="1141700"/>
            <a:ext cx="2943149" cy="2001540"/>
          </a:xfrm>
          <a:prstGeom prst="rect">
            <a:avLst/>
          </a:prstGeom>
          <a:noFill/>
          <a:ln>
            <a:noFill/>
          </a:ln>
        </p:spPr>
      </p:pic>
      <p:pic>
        <p:nvPicPr>
          <p:cNvPr id="803" name="Google Shape;803;p90"/>
          <p:cNvPicPr preferRelativeResize="0"/>
          <p:nvPr/>
        </p:nvPicPr>
        <p:blipFill rotWithShape="1">
          <a:blip r:embed="rId5">
            <a:alphaModFix/>
          </a:blip>
          <a:srcRect l="3131" t="4489" r="8645"/>
          <a:stretch/>
        </p:blipFill>
        <p:spPr>
          <a:xfrm>
            <a:off x="5922600" y="1158775"/>
            <a:ext cx="2749657" cy="1984476"/>
          </a:xfrm>
          <a:prstGeom prst="rect">
            <a:avLst/>
          </a:prstGeom>
          <a:noFill/>
          <a:ln>
            <a:noFill/>
          </a:ln>
        </p:spPr>
      </p:pic>
      <p:pic>
        <p:nvPicPr>
          <p:cNvPr id="804" name="Google Shape;804;p90"/>
          <p:cNvPicPr preferRelativeResize="0"/>
          <p:nvPr/>
        </p:nvPicPr>
        <p:blipFill rotWithShape="1">
          <a:blip r:embed="rId6">
            <a:alphaModFix/>
          </a:blip>
          <a:srcRect t="5123" r="8833"/>
          <a:stretch/>
        </p:blipFill>
        <p:spPr>
          <a:xfrm>
            <a:off x="994791" y="3159025"/>
            <a:ext cx="2860132" cy="1984476"/>
          </a:xfrm>
          <a:prstGeom prst="rect">
            <a:avLst/>
          </a:prstGeom>
          <a:noFill/>
          <a:ln>
            <a:noFill/>
          </a:ln>
        </p:spPr>
      </p:pic>
      <p:pic>
        <p:nvPicPr>
          <p:cNvPr id="805" name="Google Shape;805;p90"/>
          <p:cNvPicPr preferRelativeResize="0"/>
          <p:nvPr/>
        </p:nvPicPr>
        <p:blipFill rotWithShape="1">
          <a:blip r:embed="rId7">
            <a:alphaModFix/>
          </a:blip>
          <a:srcRect t="5926" r="8450"/>
          <a:stretch/>
        </p:blipFill>
        <p:spPr>
          <a:xfrm>
            <a:off x="3955575" y="3159025"/>
            <a:ext cx="2896888" cy="1984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txBox="1">
            <a:spLocks noGrp="1"/>
          </p:cNvSpPr>
          <p:nvPr>
            <p:ph type="body" idx="1"/>
          </p:nvPr>
        </p:nvSpPr>
        <p:spPr>
          <a:xfrm>
            <a:off x="905975" y="1199250"/>
            <a:ext cx="7473600" cy="2745000"/>
          </a:xfrm>
          <a:prstGeom prst="rect">
            <a:avLst/>
          </a:prstGeom>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sz="2200" b="1" i="0">
                <a:solidFill>
                  <a:srgbClr val="F1C232"/>
                </a:solidFill>
                <a:latin typeface="Arial"/>
                <a:ea typeface="Arial"/>
                <a:cs typeface="Arial"/>
                <a:sym typeface="Arial"/>
              </a:rPr>
              <a:t>Cleaned Dataset-Joker.csv </a:t>
            </a:r>
            <a:endParaRPr sz="2200" b="1" i="0">
              <a:solidFill>
                <a:srgbClr val="F1C232"/>
              </a:solidFill>
              <a:latin typeface="Arial"/>
              <a:ea typeface="Arial"/>
              <a:cs typeface="Arial"/>
              <a:sym typeface="Arial"/>
            </a:endParaRPr>
          </a:p>
          <a:p>
            <a:pPr marL="0" lvl="0" indent="0" algn="l" rtl="0">
              <a:lnSpc>
                <a:spcPct val="100000"/>
              </a:lnSpc>
              <a:spcBef>
                <a:spcPts val="600"/>
              </a:spcBef>
              <a:spcAft>
                <a:spcPts val="0"/>
              </a:spcAft>
              <a:buClr>
                <a:schemeClr val="dk1"/>
              </a:buClr>
              <a:buSzPts val="1100"/>
              <a:buFont typeface="Arial"/>
              <a:buNone/>
            </a:pPr>
            <a:r>
              <a:rPr lang="en" sz="2200" b="1" i="0">
                <a:latin typeface="Arial"/>
                <a:ea typeface="Arial"/>
                <a:cs typeface="Arial"/>
                <a:sym typeface="Arial"/>
              </a:rPr>
              <a:t>- Used for Statistical Analysis &amp; Clustering</a:t>
            </a:r>
            <a:endParaRPr sz="2200" b="1" i="0">
              <a:latin typeface="Arial"/>
              <a:ea typeface="Arial"/>
              <a:cs typeface="Arial"/>
              <a:sym typeface="Arial"/>
            </a:endParaRPr>
          </a:p>
          <a:p>
            <a:pPr marL="0" lvl="0" indent="0" algn="l" rtl="0">
              <a:lnSpc>
                <a:spcPct val="100000"/>
              </a:lnSpc>
              <a:spcBef>
                <a:spcPts val="600"/>
              </a:spcBef>
              <a:spcAft>
                <a:spcPts val="0"/>
              </a:spcAft>
              <a:buClr>
                <a:schemeClr val="dk1"/>
              </a:buClr>
              <a:buSzPts val="1100"/>
              <a:buFont typeface="Arial"/>
              <a:buNone/>
            </a:pPr>
            <a:endParaRPr sz="2200" b="1" i="0">
              <a:latin typeface="Arial"/>
              <a:ea typeface="Arial"/>
              <a:cs typeface="Arial"/>
              <a:sym typeface="Arial"/>
            </a:endParaRPr>
          </a:p>
          <a:p>
            <a:pPr marL="0" lvl="0" indent="0" algn="l" rtl="0">
              <a:lnSpc>
                <a:spcPct val="100000"/>
              </a:lnSpc>
              <a:spcBef>
                <a:spcPts val="600"/>
              </a:spcBef>
              <a:spcAft>
                <a:spcPts val="0"/>
              </a:spcAft>
              <a:buClr>
                <a:schemeClr val="dk1"/>
              </a:buClr>
              <a:buSzPts val="1100"/>
              <a:buFont typeface="Arial"/>
              <a:buNone/>
            </a:pPr>
            <a:r>
              <a:rPr lang="en" sz="2200" b="1" i="0">
                <a:solidFill>
                  <a:srgbClr val="F1C232"/>
                </a:solidFill>
                <a:latin typeface="Arial"/>
                <a:ea typeface="Arial"/>
                <a:cs typeface="Arial"/>
                <a:sym typeface="Arial"/>
              </a:rPr>
              <a:t>JokeText_Category.csv </a:t>
            </a:r>
            <a:endParaRPr sz="2200" b="1" i="0">
              <a:solidFill>
                <a:srgbClr val="F1C232"/>
              </a:solidFill>
              <a:latin typeface="Arial"/>
              <a:ea typeface="Arial"/>
              <a:cs typeface="Arial"/>
              <a:sym typeface="Arial"/>
            </a:endParaRPr>
          </a:p>
          <a:p>
            <a:pPr marL="0" lvl="0" indent="0" algn="l" rtl="0">
              <a:lnSpc>
                <a:spcPct val="100000"/>
              </a:lnSpc>
              <a:spcBef>
                <a:spcPts val="600"/>
              </a:spcBef>
              <a:spcAft>
                <a:spcPts val="0"/>
              </a:spcAft>
              <a:buClr>
                <a:schemeClr val="dk1"/>
              </a:buClr>
              <a:buSzPts val="1100"/>
              <a:buFont typeface="Arial"/>
              <a:buNone/>
            </a:pPr>
            <a:r>
              <a:rPr lang="en" sz="2200" b="1" i="0">
                <a:latin typeface="Arial"/>
                <a:ea typeface="Arial"/>
                <a:cs typeface="Arial"/>
                <a:sym typeface="Arial"/>
              </a:rPr>
              <a:t>- Used for Network and Text Analysis</a:t>
            </a:r>
            <a:endParaRPr sz="2200" b="1" i="0">
              <a:latin typeface="Arial"/>
              <a:ea typeface="Arial"/>
              <a:cs typeface="Arial"/>
              <a:sym typeface="Arial"/>
            </a:endParaRPr>
          </a:p>
          <a:p>
            <a:pPr marL="0" lvl="0" indent="0" algn="l" rtl="0">
              <a:lnSpc>
                <a:spcPct val="150000"/>
              </a:lnSpc>
              <a:spcBef>
                <a:spcPts val="600"/>
              </a:spcBef>
              <a:spcAft>
                <a:spcPts val="0"/>
              </a:spcAft>
              <a:buClr>
                <a:schemeClr val="dk1"/>
              </a:buClr>
              <a:buSzPts val="1100"/>
              <a:buFont typeface="Arial"/>
              <a:buNone/>
            </a:pPr>
            <a:endParaRPr sz="2200" b="1">
              <a:latin typeface="Arial"/>
              <a:ea typeface="Arial"/>
              <a:cs typeface="Arial"/>
              <a:sym typeface="Arial"/>
            </a:endParaRPr>
          </a:p>
          <a:p>
            <a:pPr marL="0" lvl="0" indent="0" algn="l" rtl="0">
              <a:lnSpc>
                <a:spcPct val="150000"/>
              </a:lnSpc>
              <a:spcBef>
                <a:spcPts val="600"/>
              </a:spcBef>
              <a:spcAft>
                <a:spcPts val="0"/>
              </a:spcAft>
              <a:buNone/>
            </a:pPr>
            <a:endParaRPr sz="2000" b="1"/>
          </a:p>
          <a:p>
            <a:pPr marL="0" lvl="0" indent="0" algn="l" rtl="0">
              <a:spcBef>
                <a:spcPts val="600"/>
              </a:spcBef>
              <a:spcAft>
                <a:spcPts val="0"/>
              </a:spcAft>
              <a:buNone/>
            </a:pPr>
            <a:endParaRPr sz="2000" b="1"/>
          </a:p>
          <a:p>
            <a:pPr marL="0" lvl="0" indent="0" algn="l" rtl="0">
              <a:spcBef>
                <a:spcPts val="600"/>
              </a:spcBef>
              <a:spcAft>
                <a:spcPts val="0"/>
              </a:spcAft>
              <a:buNone/>
            </a:pPr>
            <a:endParaRPr sz="2000" b="1"/>
          </a:p>
        </p:txBody>
      </p:sp>
      <p:sp>
        <p:nvSpPr>
          <p:cNvPr id="287" name="Google Shape;287;p29"/>
          <p:cNvSpPr txBox="1">
            <a:spLocks noGrp="1"/>
          </p:cNvSpPr>
          <p:nvPr>
            <p:ph type="title" idx="4294967295"/>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9800"/>
                </a:solidFill>
              </a:rPr>
              <a:t>After Cleaning:</a:t>
            </a:r>
            <a:endParaRPr sz="2400">
              <a:solidFill>
                <a:srgbClr val="FF9800"/>
              </a:solidFill>
            </a:endParaRPr>
          </a:p>
        </p:txBody>
      </p:sp>
      <p:grpSp>
        <p:nvGrpSpPr>
          <p:cNvPr id="288" name="Google Shape;288;p29"/>
          <p:cNvGrpSpPr/>
          <p:nvPr/>
        </p:nvGrpSpPr>
        <p:grpSpPr>
          <a:xfrm>
            <a:off x="312466" y="587260"/>
            <a:ext cx="309022" cy="376837"/>
            <a:chOff x="596350" y="929175"/>
            <a:chExt cx="407950" cy="497475"/>
          </a:xfrm>
        </p:grpSpPr>
        <p:sp>
          <p:nvSpPr>
            <p:cNvPr id="289" name="Google Shape;289;p2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Credits and Acknowledgment: </a:t>
            </a:r>
            <a:endParaRPr/>
          </a:p>
          <a:p>
            <a:pPr marL="0" lvl="0" indent="0" algn="l" rtl="0">
              <a:spcBef>
                <a:spcPts val="0"/>
              </a:spcBef>
              <a:spcAft>
                <a:spcPts val="0"/>
              </a:spcAft>
              <a:buNone/>
            </a:pPr>
            <a:r>
              <a:rPr lang="en" sz="2400">
                <a:solidFill>
                  <a:srgbClr val="FFD966"/>
                </a:solidFill>
              </a:rPr>
              <a:t>JokeText.csv &amp; jester-data-1.xls</a:t>
            </a:r>
            <a:endParaRPr sz="2400">
              <a:solidFill>
                <a:srgbClr val="FFD966"/>
              </a:solidFill>
            </a:endParaRPr>
          </a:p>
          <a:p>
            <a:pPr marL="0" lvl="0" indent="0" algn="l" rtl="0">
              <a:spcBef>
                <a:spcPts val="0"/>
              </a:spcBef>
              <a:spcAft>
                <a:spcPts val="0"/>
              </a:spcAft>
              <a:buNone/>
            </a:pPr>
            <a:endParaRPr/>
          </a:p>
        </p:txBody>
      </p:sp>
      <p:sp>
        <p:nvSpPr>
          <p:cNvPr id="301" name="Google Shape;301;p30"/>
          <p:cNvSpPr txBox="1">
            <a:spLocks noGrp="1"/>
          </p:cNvSpPr>
          <p:nvPr>
            <p:ph type="body" idx="1"/>
          </p:nvPr>
        </p:nvSpPr>
        <p:spPr>
          <a:xfrm>
            <a:off x="661875" y="1251150"/>
            <a:ext cx="8329800" cy="31455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rgbClr val="C7D3E6"/>
                </a:solidFill>
                <a:latin typeface="Arial"/>
                <a:ea typeface="Arial"/>
                <a:cs typeface="Arial"/>
                <a:sym typeface="Arial"/>
              </a:rPr>
              <a:t>▰ </a:t>
            </a:r>
            <a:r>
              <a:rPr lang="en">
                <a:latin typeface="Roboto Condensed"/>
                <a:ea typeface="Roboto Condensed"/>
                <a:cs typeface="Roboto Condensed"/>
                <a:sym typeface="Roboto Condensed"/>
              </a:rPr>
              <a:t>Compiled list of jokes in csv format</a:t>
            </a:r>
            <a:endParaRPr>
              <a:latin typeface="Roboto Condensed"/>
              <a:ea typeface="Roboto Condensed"/>
              <a:cs typeface="Roboto Condensed"/>
              <a:sym typeface="Roboto Condensed"/>
            </a:endParaRPr>
          </a:p>
          <a:p>
            <a:pPr marL="457200" lvl="0" indent="0" algn="l" rtl="0">
              <a:lnSpc>
                <a:spcPct val="150000"/>
              </a:lnSpc>
              <a:spcBef>
                <a:spcPts val="0"/>
              </a:spcBef>
              <a:spcAft>
                <a:spcPts val="0"/>
              </a:spcAft>
              <a:buClr>
                <a:schemeClr val="dk1"/>
              </a:buClr>
              <a:buSzPts val="1100"/>
              <a:buFont typeface="Arial"/>
              <a:buNone/>
            </a:pPr>
            <a:r>
              <a:rPr lang="en" sz="2000">
                <a:solidFill>
                  <a:srgbClr val="C7D3E6"/>
                </a:solidFill>
                <a:latin typeface="Roboto Condensed"/>
                <a:ea typeface="Roboto Condensed"/>
                <a:cs typeface="Roboto Condensed"/>
                <a:sym typeface="Roboto Condensed"/>
              </a:rPr>
              <a:t>▻</a:t>
            </a:r>
            <a:r>
              <a:rPr lang="en" sz="2000">
                <a:latin typeface="Roboto Condensed"/>
                <a:ea typeface="Roboto Condensed"/>
                <a:cs typeface="Roboto Condensed"/>
                <a:sym typeface="Roboto Condensed"/>
              </a:rPr>
              <a:t>JokeText.csv by Aakaash Jois</a:t>
            </a:r>
            <a:endParaRPr sz="2000">
              <a:latin typeface="Roboto Condensed"/>
              <a:ea typeface="Roboto Condensed"/>
              <a:cs typeface="Roboto Condensed"/>
              <a:sym typeface="Roboto Condensed"/>
            </a:endParaRPr>
          </a:p>
          <a:p>
            <a:pPr marL="457200" lvl="0" indent="0" algn="l" rtl="0">
              <a:lnSpc>
                <a:spcPct val="115000"/>
              </a:lnSpc>
              <a:spcBef>
                <a:spcPts val="0"/>
              </a:spcBef>
              <a:spcAft>
                <a:spcPts val="0"/>
              </a:spcAft>
              <a:buClr>
                <a:schemeClr val="dk1"/>
              </a:buClr>
              <a:buSzPts val="1100"/>
              <a:buFont typeface="Arial"/>
              <a:buNone/>
            </a:pPr>
            <a:r>
              <a:rPr lang="en" sz="2000">
                <a:solidFill>
                  <a:srgbClr val="C7D3E6"/>
                </a:solidFill>
                <a:latin typeface="Roboto Condensed"/>
                <a:ea typeface="Roboto Condensed"/>
                <a:cs typeface="Roboto Condensed"/>
                <a:sym typeface="Roboto Condensed"/>
              </a:rPr>
              <a:t>▻</a:t>
            </a:r>
            <a:r>
              <a:rPr lang="en" sz="2000" u="sng">
                <a:solidFill>
                  <a:schemeClr val="hlink"/>
                </a:solidFill>
                <a:latin typeface="Roboto Condensed"/>
                <a:ea typeface="Roboto Condensed"/>
                <a:cs typeface="Roboto Condensed"/>
                <a:sym typeface="Roboto Condensed"/>
                <a:hlinkClick r:id="rId3"/>
              </a:rPr>
              <a:t>https://www.kaggle.com/aakaashjois/jester-collaborative-filtering-dataset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a:spLocks noGrp="1"/>
          </p:cNvSpPr>
          <p:nvPr>
            <p:ph type="body" idx="1"/>
          </p:nvPr>
        </p:nvSpPr>
        <p:spPr>
          <a:xfrm>
            <a:off x="728850" y="1664000"/>
            <a:ext cx="7686300" cy="274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5000" b="1" i="0">
                <a:solidFill>
                  <a:srgbClr val="FFD966"/>
                </a:solidFill>
                <a:latin typeface="Roboto Condensed"/>
                <a:ea typeface="Roboto Condensed"/>
                <a:cs typeface="Roboto Condensed"/>
                <a:sym typeface="Roboto Condensed"/>
              </a:rPr>
              <a:t>JokeText_Category.csv </a:t>
            </a:r>
            <a:endParaRPr sz="5000" b="1" i="0">
              <a:solidFill>
                <a:srgbClr val="FFD966"/>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r>
              <a:rPr lang="en" sz="3600" b="1" i="0">
                <a:solidFill>
                  <a:srgbClr val="FFFFFF"/>
                </a:solidFill>
                <a:latin typeface="Roboto Condensed"/>
                <a:ea typeface="Roboto Condensed"/>
                <a:cs typeface="Roboto Condensed"/>
                <a:sym typeface="Roboto Condensed"/>
              </a:rPr>
              <a:t>- For Network and Text Analysis</a:t>
            </a:r>
            <a:endParaRPr sz="3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3244</Words>
  <Application>Microsoft Office PowerPoint</Application>
  <PresentationFormat>On-screen Show (16:9)</PresentationFormat>
  <Paragraphs>443</Paragraphs>
  <Slides>68</Slides>
  <Notes>68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68</vt:i4>
      </vt:variant>
    </vt:vector>
  </HeadingPairs>
  <TitlesOfParts>
    <vt:vector size="76" baseType="lpstr">
      <vt:lpstr>Roboto Condensed Light</vt:lpstr>
      <vt:lpstr>Calibri</vt:lpstr>
      <vt:lpstr>Roboto</vt:lpstr>
      <vt:lpstr>Arial</vt:lpstr>
      <vt:lpstr>Arvo</vt:lpstr>
      <vt:lpstr>Roboto Condensed</vt:lpstr>
      <vt:lpstr>Simple Light</vt:lpstr>
      <vt:lpstr>Salerio template</vt:lpstr>
      <vt:lpstr>CZ1015- FSP3 (Team 08)  Done by:   TAN MEI XUAN  SEAH YONG ZHI  GOH CHENG GUAN, CLIVE   </vt:lpstr>
      <vt:lpstr>AGENDA</vt:lpstr>
      <vt:lpstr>Dataset 3 : Jester Joke Dataset</vt:lpstr>
      <vt:lpstr>Dataset 3 : Jester Joke Dataset</vt:lpstr>
      <vt:lpstr>Data Preparation </vt:lpstr>
      <vt:lpstr>Data Preparation:</vt:lpstr>
      <vt:lpstr>After Cleaning:</vt:lpstr>
      <vt:lpstr> Credits and Acknowledgment:  JokeText.csv &amp; jester-data-1.xls </vt:lpstr>
      <vt:lpstr>PowerPoint Presentation</vt:lpstr>
      <vt:lpstr>JokeText_Category.csv  - For Network and Text Analysis</vt:lpstr>
      <vt:lpstr>Preparing Jokes Text for analysis</vt:lpstr>
      <vt:lpstr>JokeText_Category.csv </vt:lpstr>
      <vt:lpstr>PowerPoint Presentation</vt:lpstr>
      <vt:lpstr>Preparing the Rating Data</vt:lpstr>
      <vt:lpstr>Cleaned Dataset-Joker.csv :  For Statistical Analysis &amp; Clustering</vt:lpstr>
      <vt:lpstr>   Data Exploration (Visualisations)</vt:lpstr>
      <vt:lpstr>Statistical Visualisations </vt:lpstr>
      <vt:lpstr>Dataframe: joke_catmean  </vt:lpstr>
      <vt:lpstr>Statistical Visualisation for Jokes Ratings:</vt:lpstr>
      <vt:lpstr>Catplot:</vt:lpstr>
      <vt:lpstr>Boxplot:</vt:lpstr>
      <vt:lpstr>Jointplot:</vt:lpstr>
      <vt:lpstr>Correlation:</vt:lpstr>
      <vt:lpstr>INSIGHT FROM JOINTPLOT</vt:lpstr>
      <vt:lpstr>Network Visualisation </vt:lpstr>
      <vt:lpstr>Unigram: Used the JokeText_Category.csv</vt:lpstr>
      <vt:lpstr>Network Visualization for Different Type of Jokes</vt:lpstr>
      <vt:lpstr>Unigram:</vt:lpstr>
      <vt:lpstr>Bigram:</vt:lpstr>
      <vt:lpstr>Text Visualisations</vt:lpstr>
      <vt:lpstr>JokeText_Category.csv -&gt; Word_Counter.csv</vt:lpstr>
      <vt:lpstr>Visualisation for JokeText</vt:lpstr>
      <vt:lpstr>Countplot:</vt:lpstr>
      <vt:lpstr>Word Cloud</vt:lpstr>
      <vt:lpstr>Clustering Model</vt:lpstr>
      <vt:lpstr>Clustering Model</vt:lpstr>
      <vt:lpstr>Suitable Cluster Model:</vt:lpstr>
      <vt:lpstr>Suitable Cluster Model:</vt:lpstr>
      <vt:lpstr>Determine Best Number of Cluster</vt:lpstr>
      <vt:lpstr>Silhouette Coefficient  based on K-Means ++</vt:lpstr>
      <vt:lpstr>Silhouette Coefficient  based on K-Means ++</vt:lpstr>
      <vt:lpstr>Cluster Count</vt:lpstr>
      <vt:lpstr>Heatmap Verification</vt:lpstr>
      <vt:lpstr>Clusters Analysis</vt:lpstr>
      <vt:lpstr>Clusters Analysis</vt:lpstr>
      <vt:lpstr>How?</vt:lpstr>
      <vt:lpstr>Cluster 1</vt:lpstr>
      <vt:lpstr>Heatmap for Cluster 1</vt:lpstr>
      <vt:lpstr>Cluster 1: Catplot</vt:lpstr>
      <vt:lpstr>Catplot for Cluster 1</vt:lpstr>
      <vt:lpstr>INSIGHT FROM CATPLOT</vt:lpstr>
      <vt:lpstr>Cluster 1: Category Analysis Based on Category Chosen</vt:lpstr>
      <vt:lpstr>Boxplot for Cluster 1</vt:lpstr>
      <vt:lpstr>Cluster 10</vt:lpstr>
      <vt:lpstr>Heatmap for Cluster 10</vt:lpstr>
      <vt:lpstr>Cluster 10: Catplot</vt:lpstr>
      <vt:lpstr>Catplot for Cluster 10</vt:lpstr>
      <vt:lpstr>INSIGHT FROM CATPLOT</vt:lpstr>
      <vt:lpstr>Cluster 10: Category Analysis Based on Category Chosen</vt:lpstr>
      <vt:lpstr>Boxplot for Cluster 10</vt:lpstr>
      <vt:lpstr>BACK TO OBJECTIVE</vt:lpstr>
      <vt:lpstr>Contribution</vt:lpstr>
      <vt:lpstr>Contribution Table</vt:lpstr>
      <vt:lpstr>THANKS!</vt:lpstr>
      <vt:lpstr>Other Clustering Methods Tried</vt:lpstr>
      <vt:lpstr>Suitable Cluster Model:</vt:lpstr>
      <vt:lpstr>Nearest Neighbor to determine EPS</vt:lpstr>
      <vt:lpstr>DBSCAN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CZ1015- FSP3 (Team 08)  Done by:   TAN MEI XUAN (U1921903J) SEAH YONG ZHI (U1922524L) GOH CHENG GUAN, CLIVE (U1920078G)    </dc:title>
  <cp:lastModifiedBy>Mei Xuan</cp:lastModifiedBy>
  <cp:revision>2</cp:revision>
  <dcterms:modified xsi:type="dcterms:W3CDTF">2021-02-03T22:06:43Z</dcterms:modified>
</cp:coreProperties>
</file>